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58" r:id="rId6"/>
    <p:sldId id="277" r:id="rId7"/>
    <p:sldId id="280" r:id="rId8"/>
    <p:sldId id="273" r:id="rId9"/>
    <p:sldId id="284" r:id="rId10"/>
    <p:sldId id="282" r:id="rId11"/>
    <p:sldId id="283" r:id="rId12"/>
    <p:sldId id="286" r:id="rId13"/>
    <p:sldId id="288" r:id="rId14"/>
    <p:sldId id="289" r:id="rId15"/>
    <p:sldId id="287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4"/>
  </p:normalViewPr>
  <p:slideViewPr>
    <p:cSldViewPr>
      <p:cViewPr>
        <p:scale>
          <a:sx n="94" d="100"/>
          <a:sy n="94" d="100"/>
        </p:scale>
        <p:origin x="1624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16E7C4-676F-4A45-B9FD-B098F2B41DC0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422E7A-FBCE-46A6-B456-0420D63B0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Lessons  learnt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867400"/>
            <a:ext cx="6705600" cy="868437"/>
          </a:xfrm>
        </p:spPr>
        <p:txBody>
          <a:bodyPr>
            <a:normAutofit fontScale="32500" lnSpcReduction="20000"/>
          </a:bodyPr>
          <a:lstStyle/>
          <a:p>
            <a:pPr algn="r"/>
            <a:endParaRPr lang="en-US" sz="28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r"/>
            <a:endParaRPr lang="en-US" sz="28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en-US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Biljana STOJANOVIĆ</a:t>
            </a:r>
          </a:p>
          <a:p>
            <a:pPr algn="r"/>
            <a:r>
              <a:rPr lang="en-US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Ministry of Education, Science and Technological Development</a:t>
            </a:r>
          </a:p>
          <a:p>
            <a:endParaRPr lang="en-US" dirty="0"/>
          </a:p>
        </p:txBody>
      </p:sp>
      <p:pic>
        <p:nvPicPr>
          <p:cNvPr id="4" name="irc_mi" descr="http://www.381info.com/images/auto-map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57200"/>
            <a:ext cx="20573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Examples</a:t>
            </a:r>
            <a:endParaRPr lang="en-US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USING FILMS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El </a:t>
            </a:r>
            <a:r>
              <a:rPr lang="en-US" sz="36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Otro</a:t>
            </a:r>
            <a:r>
              <a:rPr lang="en-US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Camino </a:t>
            </a:r>
            <a:endParaRPr lang="en-US" sz="24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When can we use this film?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When students learn about 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The Age of Discovery .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The history teacher  explains the actions of Queen Isabella related to the exile of the Jews, and those related to Columbus.  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ACTIVITIES: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Students watch the first part of the film.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Discussion about the Jews and why they had to leave Spain.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Students try to find the answers to the following questions: </a:t>
            </a:r>
          </a:p>
          <a:p>
            <a:pPr>
              <a:buNone/>
            </a:pPr>
            <a:r>
              <a:rPr lang="en-US" sz="2300" dirty="0" smtClean="0">
                <a:latin typeface="Cambria Math" pitchFamily="18" charset="0"/>
                <a:ea typeface="Cambria Math" pitchFamily="18" charset="0"/>
              </a:rPr>
              <a:t>*Where did the exiled Jews settle?</a:t>
            </a:r>
            <a:r>
              <a:rPr lang="en-US" sz="23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buNone/>
            </a:pPr>
            <a:r>
              <a:rPr lang="en-US" sz="2300" dirty="0" smtClean="0">
                <a:latin typeface="Cambria Math" pitchFamily="18" charset="0"/>
                <a:ea typeface="Cambria Math" pitchFamily="18" charset="0"/>
              </a:rPr>
              <a:t>*What did they use to do for living?</a:t>
            </a:r>
          </a:p>
          <a:p>
            <a:pPr>
              <a:buNone/>
            </a:pPr>
            <a:r>
              <a:rPr lang="en-US" sz="2300" dirty="0" smtClean="0">
                <a:latin typeface="Cambria Math" pitchFamily="18" charset="0"/>
                <a:ea typeface="Cambria Math" pitchFamily="18" charset="0"/>
              </a:rPr>
              <a:t>*Which were the professions they  brought about in their new home towns?</a:t>
            </a:r>
          </a:p>
          <a:p>
            <a:pPr>
              <a:buNone/>
            </a:pPr>
            <a:r>
              <a:rPr lang="en-US" sz="23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PROJECT activities/ HOMEWORK:</a:t>
            </a:r>
          </a:p>
          <a:p>
            <a:pPr>
              <a:buNone/>
            </a:pPr>
            <a:r>
              <a:rPr lang="en-US" sz="2300" dirty="0" smtClean="0">
                <a:latin typeface="Cambria Math" pitchFamily="18" charset="0"/>
                <a:ea typeface="Cambria Math" pitchFamily="18" charset="0"/>
              </a:rPr>
              <a:t>*Do research in your town to find Jewish families whose origin is from Spain. </a:t>
            </a:r>
          </a:p>
          <a:p>
            <a:pPr>
              <a:buNone/>
            </a:pPr>
            <a:r>
              <a:rPr lang="en-US" sz="2300" dirty="0" smtClean="0">
                <a:latin typeface="Cambria Math" pitchFamily="18" charset="0"/>
                <a:ea typeface="Cambria Math" pitchFamily="18" charset="0"/>
              </a:rPr>
              <a:t>*Write questions </a:t>
            </a:r>
            <a:r>
              <a:rPr lang="en-US" sz="23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300" dirty="0" smtClean="0">
                <a:latin typeface="Cambria Math" pitchFamily="18" charset="0"/>
                <a:ea typeface="Cambria Math" pitchFamily="18" charset="0"/>
              </a:rPr>
              <a:t>for an interview with such a family.</a:t>
            </a:r>
          </a:p>
          <a:p>
            <a:pPr>
              <a:buNone/>
            </a:pPr>
            <a:endParaRPr lang="en-US" sz="19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New activities:</a:t>
            </a:r>
          </a:p>
          <a:p>
            <a:pPr marL="0" indent="0"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1.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tudents watch </a:t>
            </a:r>
            <a:r>
              <a:rPr lang="en-US" sz="2800" dirty="0" err="1" smtClean="0">
                <a:latin typeface="Cambria Math" pitchFamily="18" charset="0"/>
                <a:ea typeface="Cambria Math" pitchFamily="18" charset="0"/>
              </a:rPr>
              <a:t>Centropa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film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Three promises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(few sequences from the beginning of the second part of the film) and after that they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watch the film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My Spanish Bosnian Life 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(the introductory part of the film).</a:t>
            </a:r>
          </a:p>
          <a:p>
            <a:pPr marL="0" indent="0">
              <a:buNone/>
            </a:pPr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2.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tudents research the period</a:t>
            </a:r>
          </a:p>
          <a:p>
            <a:pPr>
              <a:buNone/>
            </a:pPr>
            <a:r>
              <a:rPr lang="en-US" sz="2800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f the Jewish settlement in the Balkans </a:t>
            </a: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and they make PPP.</a:t>
            </a:r>
          </a:p>
          <a:p>
            <a:pPr>
              <a:buNone/>
            </a:pP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3. Students present their PPP focusing on </a:t>
            </a:r>
          </a:p>
          <a:p>
            <a:pPr>
              <a:buNone/>
            </a:pPr>
            <a:r>
              <a:rPr lang="en-US" sz="2800" dirty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heir research results.</a:t>
            </a:r>
          </a:p>
          <a:p>
            <a:pPr>
              <a:buNone/>
            </a:pPr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https://upload.wikimedia.org/wikipedia/commons/a/ab/Bayezid_II_by_John_You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535680"/>
            <a:ext cx="1981200" cy="297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New activity: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On the contemporary geographical map of the Balkans, the students mark the places the exiled Spanish Jews settled in, and then identify the countries these places belong to today.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(Geography teacher included).</a:t>
            </a:r>
          </a:p>
          <a:p>
            <a:endParaRPr lang="en-US" dirty="0"/>
          </a:p>
        </p:txBody>
      </p:sp>
      <p:pic>
        <p:nvPicPr>
          <p:cNvPr id="7" name="Content Placeholder 6" descr="https://upload.wikimedia.org/wikipedia/commons/thumb/2/2e/Balkan_topo_sr.svg/350px-Balkan_topo_sr.svg.p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5825" y="2351088"/>
            <a:ext cx="3333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Final activity: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Students make their own exhibition about Balkan Jewish history from XV to XX century.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In this way the teacher enables students to continuously study Balkan Jewish history and also integrate Balkan history within the framework of European history.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tudents acquire knowledge, skills and attitudes (competencies) during the research process.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Centropa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web site offers an enormous database of interviews and old family photos.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Centropa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movies are based on the interviews and the old family photos. All the interviews are translated in English.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4" descr="http://www.centropa.org/sites/default/files/styles/max_quality/public/photo/orig/Gasic25.jpg?itok=JyfiR9Oe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36576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centropa.org/sites/default/files/styles/max_quality/public/photo/orig/SECDA006.jpg?itok=zYRqF46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965808"/>
            <a:ext cx="3352800" cy="234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centropa.org/sites/default/files/styles/max_quality/public/photo/orig/papo03.jpg?itok=JaApeHk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733800"/>
            <a:ext cx="1828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Examples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Theme: </a:t>
            </a:r>
            <a:r>
              <a:rPr lang="en-US" i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Everyday Jewish family life in the Kingdom of Yugoslavia -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based on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Centropa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interviews and old family photos. 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Cross-curricular project by an integration  of the following subjects: Civic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ducation, History, English and Geography. 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Interdisciplinary/integrated approach.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Participatory and cooperative methods.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AND</a:t>
            </a:r>
            <a:endParaRPr lang="en-US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CENTROPA website offers a variety of teaching/learning material.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teaching material has universal implications and is easily accessible.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variety of materials and topics enables students develop diverse competencies and contributes to their preparation to live in the contemporary society.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Centropa-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5486400"/>
            <a:ext cx="41052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FOR THE END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THANK YOU FOR YOUR ATTENTION.</a:t>
            </a:r>
            <a:endParaRPr lang="en-US" sz="4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HOLOCAUST EDUCATION in SERBIA before 2008</a:t>
            </a:r>
            <a:endParaRPr lang="en-US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Holocaust was taught as an integral part of few history lessons on WWII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Teachers spent very little time teaching the Holocaust 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Students’ understanding of the Holocaust was that during WWII Jews were killed in concentration camps by Hitler 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Students’ notion of Jews was that they were the people who killed Jesus Christ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They knew that Jerusalem is a holy city, and also a Christian city.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5668328"/>
            <a:ext cx="99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BUT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BUT</a:t>
            </a:r>
            <a:endParaRPr lang="en-US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In 2006 in Budapest,  Serbia became an observer country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in ITF (IHRA)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From that time on, we have gone a long way through, but there is still much to be done 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We established cooperation with many organizations such as: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Yad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Vashem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Centropa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Memorial de la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Shoah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Anne Frank House, ODIHR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many more. 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We are included in the Council of Europe’s Pestalozzi Program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We established a regional Balkan network of Holocaust educators in cooperation with the Holocaust Memorial Center for the Jews from Macedonia and with colleagues from Slovenia, Croatia, BH and Montenegro.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We established an excellent cooperation with the Jewish Community in Serbia.</a:t>
            </a:r>
          </a:p>
          <a:p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LESSONS LEARNED</a:t>
            </a:r>
            <a:endParaRPr lang="en-US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Holocaust is a complex and sensitive topic which requires high level of teachers’ expertise.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aim of teaching the Holocaust is not to teach/learn about 6 million victims without names and previous life.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Holocaust can  be taught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by implementing a variety  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 approaches and methods.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9624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LESSONS LEARNT</a:t>
            </a:r>
            <a:endParaRPr lang="en-US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500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⇨Use different approaches for teaching the Holocaust, including  the: </a:t>
            </a:r>
          </a:p>
          <a:p>
            <a:pPr>
              <a:buNone/>
            </a:pP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*student-centered approach</a:t>
            </a:r>
          </a:p>
          <a:p>
            <a:pPr>
              <a:buNone/>
            </a:pP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*cross-curricular approach</a:t>
            </a:r>
          </a:p>
          <a:p>
            <a:pPr>
              <a:buNone/>
            </a:pP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*interdisciplinary  and multi-perspective  approach</a:t>
            </a:r>
          </a:p>
          <a:p>
            <a:pPr>
              <a:buNone/>
            </a:pPr>
            <a:r>
              <a:rPr lang="en-US" sz="7200" dirty="0" smtClean="0">
                <a:latin typeface="Cambria Math"/>
                <a:ea typeface="Cambria Math"/>
              </a:rPr>
              <a:t>⇨</a:t>
            </a:r>
            <a:r>
              <a:rPr lang="en-US" sz="7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Transform statistics into personal stories</a:t>
            </a:r>
          </a:p>
          <a:p>
            <a:pPr>
              <a:buNone/>
            </a:pP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⇨</a:t>
            </a:r>
            <a:r>
              <a:rPr lang="en-US" sz="7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Be precise when using  terminology and make sure students  do the same.</a:t>
            </a:r>
          </a:p>
          <a:p>
            <a:pPr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⇨</a:t>
            </a:r>
            <a:r>
              <a:rPr lang="en-US" sz="7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Encourage</a:t>
            </a:r>
            <a:r>
              <a:rPr lang="en-US" sz="72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n-US" sz="7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students  to: </a:t>
            </a:r>
          </a:p>
          <a:p>
            <a:pPr>
              <a:buNone/>
            </a:pP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*use primary sources</a:t>
            </a:r>
          </a:p>
          <a:p>
            <a:pPr>
              <a:buNone/>
            </a:pP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*critically analyze different interpretations of the Holocaust</a:t>
            </a:r>
          </a:p>
          <a:p>
            <a:pPr>
              <a:buNone/>
            </a:pP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*study local, regional, national, and global history and memory</a:t>
            </a:r>
          </a:p>
          <a:p>
            <a:pPr>
              <a:buNone/>
            </a:pPr>
            <a:r>
              <a:rPr lang="en-US" sz="7200" dirty="0" smtClean="0">
                <a:latin typeface="Cambria Math"/>
                <a:ea typeface="Cambria Math"/>
              </a:rPr>
              <a:t>⇨</a:t>
            </a:r>
            <a:r>
              <a:rPr lang="en-US" sz="72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Avoid teaching Jewish history entirely through the prism of </a:t>
            </a:r>
            <a:r>
              <a:rPr lang="en-US" sz="7200" b="1" dirty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n-US" sz="72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the Holocaust</a:t>
            </a:r>
            <a:r>
              <a:rPr lang="en-US" sz="7200" dirty="0" smtClean="0">
                <a:latin typeface="Cambria Math"/>
                <a:ea typeface="Cambria Math"/>
              </a:rPr>
              <a:t>.</a:t>
            </a:r>
            <a:endParaRPr lang="en-US" sz="7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7200" dirty="0" smtClean="0">
                <a:latin typeface="Cambria Math"/>
                <a:ea typeface="Cambria Math"/>
              </a:rPr>
              <a:t>⇨</a:t>
            </a:r>
            <a:r>
              <a:rPr lang="en-US" sz="7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Select appropriate learning activities that avoid the use of simulations that encourage students’ identification with either the perpetrators, or the victims. </a:t>
            </a: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Serbia: Holocaust education contributes to</a:t>
            </a:r>
            <a:endParaRPr lang="en-US" sz="32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⇨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the professional development of teachers </a:t>
            </a:r>
            <a:r>
              <a:rPr lang="en-US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focused on student-centered  AND interdisciplinary approach),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mbria Math"/>
                <a:ea typeface="Cambria Math"/>
              </a:rPr>
              <a:t>⇨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teaching and learning process </a:t>
            </a:r>
            <a:r>
              <a:rPr lang="en-US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based  on analysis of films or written documents/ testimonies, research, learning when visiting monuments, museums, etc.),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⇨development of key competences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(especially competences for understanding the responsibility of civil society,  communication, cooperation).</a:t>
            </a:r>
          </a:p>
          <a:p>
            <a:pPr>
              <a:buNone/>
            </a:pPr>
            <a:endParaRPr lang="en-US" sz="1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It also contributes to the development  of digital competences, learning to learn….</a:t>
            </a:r>
          </a:p>
          <a:p>
            <a:pPr>
              <a:buNone/>
            </a:pPr>
            <a:endParaRPr lang="en-US" sz="1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1800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Serbia: Holocaust education contributes to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>
                <a:latin typeface="Cambria Math"/>
                <a:ea typeface="Cambria Math"/>
              </a:rPr>
              <a:t>⇨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acquire 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knowledge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of Jewish history, Anti-Semitism and the Holocaust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(especially among students whose teachers </a:t>
            </a:r>
            <a:r>
              <a:rPr lang="x-none" sz="1800" smtClean="0">
                <a:latin typeface="Cambria Math" pitchFamily="18" charset="0"/>
                <a:ea typeface="Cambria Math" pitchFamily="18" charset="0"/>
              </a:rPr>
              <a:t>are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involved in this program</a:t>
            </a:r>
            <a:r>
              <a:rPr lang="x-none" sz="180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⇨develop  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multi-perspective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and 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interdisciplinary</a:t>
            </a:r>
            <a:r>
              <a:rPr lang="en-US" sz="2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approaches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ambria Math"/>
                <a:ea typeface="Cambria Math"/>
              </a:rPr>
              <a:t>⇨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identify and develop critical analysis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of stereotypes, old-fashioned attitudes and interpretations,</a:t>
            </a: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⇨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break prejudices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about others and stereotypes  about themselves</a:t>
            </a:r>
          </a:p>
          <a:p>
            <a:pPr>
              <a:buNone/>
            </a:pPr>
            <a:r>
              <a:rPr lang="az-Cyrl-AZ" sz="2800" dirty="0" smtClean="0">
                <a:latin typeface="Cambria Math" pitchFamily="18" charset="0"/>
                <a:ea typeface="Cambria Math" pitchFamily="18" charset="0"/>
              </a:rPr>
              <a:t>⇨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intercultural dialogue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Important changes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Holocaust</a:t>
            </a:r>
            <a:r>
              <a:rPr lang="mk-MK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as a curriculum topic is focused on: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*developing knowledge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about human rights, and prevention of crimes against humanity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*developing skills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to recognize the consequences of stereotypes, prejudices, racism, anti-Semitism and all other forms of discrimination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*developing attitudes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*nurturing  culture of remembrance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Learning about the Holocaust 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is learning about Jewish life before, during and after Holocaust and the stories of individuals who had names, hopes and needs.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Questions for students</a:t>
            </a:r>
          </a:p>
          <a:p>
            <a:pPr>
              <a:buNone/>
            </a:pP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Do you know who the woman in the picture is?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When and where did she live?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What is she known about?</a:t>
            </a: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Can you explain the connection between her and the Jews?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IsabellaofCastile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1343</TotalTime>
  <Words>1100</Words>
  <Application>Microsoft Macintosh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Cambria Math</vt:lpstr>
      <vt:lpstr>Tw Cen MT</vt:lpstr>
      <vt:lpstr>Wingdings</vt:lpstr>
      <vt:lpstr>Wingdings 2</vt:lpstr>
      <vt:lpstr>Median</vt:lpstr>
      <vt:lpstr>Lessons  learnt</vt:lpstr>
      <vt:lpstr>HOLOCAUST EDUCATION in SERBIA before 2008</vt:lpstr>
      <vt:lpstr>BUT</vt:lpstr>
      <vt:lpstr>LESSONS LEARNED</vt:lpstr>
      <vt:lpstr>LESSONS LEARNT</vt:lpstr>
      <vt:lpstr>Serbia: Holocaust education contributes to</vt:lpstr>
      <vt:lpstr>Serbia: Holocaust education contributes to</vt:lpstr>
      <vt:lpstr>Important changes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AND</vt:lpstr>
      <vt:lpstr>AND FOR THE END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BALKAN JEWISH HISTORY,  THE HOLOCAUST, CIVIL SOCIETY  AND INTER-RELIGIOUS TOLERANCE IN THE WESTERN BALKANS</dc:title>
  <dc:creator>Veljko</dc:creator>
  <cp:lastModifiedBy>Esther Cotoarba</cp:lastModifiedBy>
  <cp:revision>147</cp:revision>
  <dcterms:created xsi:type="dcterms:W3CDTF">2015-09-20T18:14:33Z</dcterms:created>
  <dcterms:modified xsi:type="dcterms:W3CDTF">2017-03-06T10:00:31Z</dcterms:modified>
</cp:coreProperties>
</file>