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37"/>
  </p:notesMasterIdLst>
  <p:sldIdLst>
    <p:sldId id="256" r:id="rId2"/>
    <p:sldId id="282" r:id="rId3"/>
    <p:sldId id="286" r:id="rId4"/>
    <p:sldId id="308" r:id="rId5"/>
    <p:sldId id="305" r:id="rId6"/>
    <p:sldId id="295" r:id="rId7"/>
    <p:sldId id="310" r:id="rId8"/>
    <p:sldId id="311" r:id="rId9"/>
    <p:sldId id="296" r:id="rId10"/>
    <p:sldId id="297" r:id="rId11"/>
    <p:sldId id="319" r:id="rId12"/>
    <p:sldId id="323" r:id="rId13"/>
    <p:sldId id="324" r:id="rId14"/>
    <p:sldId id="325" r:id="rId15"/>
    <p:sldId id="322" r:id="rId16"/>
    <p:sldId id="285" r:id="rId17"/>
    <p:sldId id="312" r:id="rId18"/>
    <p:sldId id="298" r:id="rId19"/>
    <p:sldId id="313" r:id="rId20"/>
    <p:sldId id="306" r:id="rId21"/>
    <p:sldId id="315" r:id="rId22"/>
    <p:sldId id="317" r:id="rId23"/>
    <p:sldId id="316" r:id="rId24"/>
    <p:sldId id="314" r:id="rId25"/>
    <p:sldId id="318" r:id="rId26"/>
    <p:sldId id="284" r:id="rId27"/>
    <p:sldId id="276" r:id="rId28"/>
    <p:sldId id="301" r:id="rId29"/>
    <p:sldId id="302" r:id="rId30"/>
    <p:sldId id="320" r:id="rId31"/>
    <p:sldId id="327" r:id="rId32"/>
    <p:sldId id="289" r:id="rId33"/>
    <p:sldId id="280" r:id="rId34"/>
    <p:sldId id="326"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603" autoAdjust="0"/>
    <p:restoredTop sz="94660"/>
  </p:normalViewPr>
  <p:slideViewPr>
    <p:cSldViewPr>
      <p:cViewPr>
        <p:scale>
          <a:sx n="70" d="100"/>
          <a:sy n="70" d="100"/>
        </p:scale>
        <p:origin x="-1832" y="-5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1556E-D2E0-4F44-BCCB-80ED424F3844}" type="datetimeFigureOut">
              <a:rPr lang="en-US" smtClean="0"/>
              <a:pPr/>
              <a:t>7/6/15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2095D-9DFD-4751-AA15-2F027CF723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990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639016D-6F39-4D96-8089-5A6B00388021}" type="datetimeFigureOut">
              <a:rPr lang="en-US" smtClean="0"/>
              <a:pPr/>
              <a:t>7/6/15</a:t>
            </a:fld>
            <a:endParaRPr lang="en-US"/>
          </a:p>
        </p:txBody>
      </p:sp>
      <p:sp>
        <p:nvSpPr>
          <p:cNvPr id="16" name="Slide Number Placeholder 15"/>
          <p:cNvSpPr>
            <a:spLocks noGrp="1"/>
          </p:cNvSpPr>
          <p:nvPr>
            <p:ph type="sldNum" sz="quarter" idx="11"/>
          </p:nvPr>
        </p:nvSpPr>
        <p:spPr/>
        <p:txBody>
          <a:bodyPr/>
          <a:lstStyle/>
          <a:p>
            <a:fld id="{11F68A66-67E4-454D-A4CE-A8188DED646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9016D-6F39-4D96-8089-5A6B00388021}" type="datetimeFigureOut">
              <a:rPr lang="en-US" smtClean="0"/>
              <a:pPr/>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68A66-67E4-454D-A4CE-A8188DED64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9016D-6F39-4D96-8089-5A6B00388021}" type="datetimeFigureOut">
              <a:rPr lang="en-US" smtClean="0"/>
              <a:pPr/>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68A66-67E4-454D-A4CE-A8188DED64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2AF8ED-BC64-4E5A-BAE7-1C545E49D36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156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639016D-6F39-4D96-8089-5A6B00388021}" type="datetimeFigureOut">
              <a:rPr lang="en-US" smtClean="0"/>
              <a:pPr/>
              <a:t>7/6/15</a:t>
            </a:fld>
            <a:endParaRPr lang="en-US"/>
          </a:p>
        </p:txBody>
      </p:sp>
      <p:sp>
        <p:nvSpPr>
          <p:cNvPr id="15" name="Slide Number Placeholder 14"/>
          <p:cNvSpPr>
            <a:spLocks noGrp="1"/>
          </p:cNvSpPr>
          <p:nvPr>
            <p:ph type="sldNum" sz="quarter" idx="15"/>
          </p:nvPr>
        </p:nvSpPr>
        <p:spPr/>
        <p:txBody>
          <a:bodyPr/>
          <a:lstStyle>
            <a:lvl1pPr algn="ctr">
              <a:defRPr/>
            </a:lvl1pPr>
          </a:lstStyle>
          <a:p>
            <a:fld id="{11F68A66-67E4-454D-A4CE-A8188DED646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39016D-6F39-4D96-8089-5A6B00388021}" type="datetimeFigureOut">
              <a:rPr lang="en-US" smtClean="0"/>
              <a:pPr/>
              <a:t>7/6/15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68A66-67E4-454D-A4CE-A8188DED646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39016D-6F39-4D96-8089-5A6B00388021}" type="datetimeFigureOut">
              <a:rPr lang="en-US" smtClean="0"/>
              <a:pPr/>
              <a:t>7/6/15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68A66-67E4-454D-A4CE-A8188DED646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1F68A66-67E4-454D-A4CE-A8188DED646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639016D-6F39-4D96-8089-5A6B00388021}" type="datetimeFigureOut">
              <a:rPr lang="en-US" smtClean="0"/>
              <a:pPr/>
              <a:t>7/6/15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39016D-6F39-4D96-8089-5A6B00388021}" type="datetimeFigureOut">
              <a:rPr lang="en-US" smtClean="0"/>
              <a:pPr/>
              <a:t>7/6/15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68A66-67E4-454D-A4CE-A8188DED646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9016D-6F39-4D96-8089-5A6B00388021}" type="datetimeFigureOut">
              <a:rPr lang="en-US" smtClean="0"/>
              <a:pPr/>
              <a:t>7/6/15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68A66-67E4-454D-A4CE-A8188DED64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639016D-6F39-4D96-8089-5A6B00388021}" type="datetimeFigureOut">
              <a:rPr lang="en-US" smtClean="0"/>
              <a:pPr/>
              <a:t>7/6/15</a:t>
            </a:fld>
            <a:endParaRPr lang="en-US"/>
          </a:p>
        </p:txBody>
      </p:sp>
      <p:sp>
        <p:nvSpPr>
          <p:cNvPr id="9" name="Slide Number Placeholder 8"/>
          <p:cNvSpPr>
            <a:spLocks noGrp="1"/>
          </p:cNvSpPr>
          <p:nvPr>
            <p:ph type="sldNum" sz="quarter" idx="15"/>
          </p:nvPr>
        </p:nvSpPr>
        <p:spPr/>
        <p:txBody>
          <a:bodyPr/>
          <a:lstStyle/>
          <a:p>
            <a:fld id="{11F68A66-67E4-454D-A4CE-A8188DED646D}"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639016D-6F39-4D96-8089-5A6B00388021}" type="datetimeFigureOut">
              <a:rPr lang="en-US" smtClean="0"/>
              <a:pPr/>
              <a:t>7/6/15</a:t>
            </a:fld>
            <a:endParaRPr lang="en-US"/>
          </a:p>
        </p:txBody>
      </p:sp>
      <p:sp>
        <p:nvSpPr>
          <p:cNvPr id="9" name="Slide Number Placeholder 8"/>
          <p:cNvSpPr>
            <a:spLocks noGrp="1"/>
          </p:cNvSpPr>
          <p:nvPr>
            <p:ph type="sldNum" sz="quarter" idx="11"/>
          </p:nvPr>
        </p:nvSpPr>
        <p:spPr/>
        <p:txBody>
          <a:bodyPr/>
          <a:lstStyle/>
          <a:p>
            <a:fld id="{11F68A66-67E4-454D-A4CE-A8188DED646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639016D-6F39-4D96-8089-5A6B00388021}" type="datetimeFigureOut">
              <a:rPr lang="en-US" smtClean="0"/>
              <a:pPr/>
              <a:t>7/6/15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1F68A66-67E4-454D-A4CE-A8188DED646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ntropa.org/centropa-cinema/rosa-rosenstein-living-history?language=de&amp;subtitle_language=en" TargetMode="Externa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ntropa.org/centropa-cinema/rosa-rosenstein-living-history?language=de&amp;subtitle_language=en" TargetMode="Externa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hyperlink" Target="http://www.centropa.org/node/43686?subtitle_language="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3733800"/>
            <a:ext cx="4419600" cy="2700996"/>
          </a:xfrm>
        </p:spPr>
        <p:txBody>
          <a:bodyPr/>
          <a:lstStyle/>
          <a:p>
            <a:r>
              <a:rPr lang="en-US" dirty="0" smtClean="0"/>
              <a:t>CENTROPA Project</a:t>
            </a:r>
          </a:p>
          <a:p>
            <a:r>
              <a:rPr lang="en-US" dirty="0" smtClean="0"/>
              <a:t>by</a:t>
            </a:r>
          </a:p>
          <a:p>
            <a:r>
              <a:rPr lang="en-US" dirty="0" err="1" smtClean="0"/>
              <a:t>Illijan</a:t>
            </a:r>
            <a:r>
              <a:rPr lang="en-US" dirty="0" smtClean="0"/>
              <a:t> </a:t>
            </a:r>
            <a:r>
              <a:rPr lang="en-US" dirty="0" err="1" smtClean="0"/>
              <a:t>Kuzmanovic</a:t>
            </a:r>
            <a:endParaRPr lang="en-US" dirty="0" smtClean="0"/>
          </a:p>
          <a:p>
            <a:r>
              <a:rPr lang="en-US" dirty="0" smtClean="0"/>
              <a:t>Jeffrey Renihan</a:t>
            </a:r>
            <a:endParaRPr lang="en-US" dirty="0"/>
          </a:p>
        </p:txBody>
      </p:sp>
      <p:sp>
        <p:nvSpPr>
          <p:cNvPr id="2" name="Title 1"/>
          <p:cNvSpPr>
            <a:spLocks noGrp="1"/>
          </p:cNvSpPr>
          <p:nvPr>
            <p:ph type="ctrTitle"/>
          </p:nvPr>
        </p:nvSpPr>
        <p:spPr>
          <a:xfrm>
            <a:off x="4343400" y="685800"/>
            <a:ext cx="4343400" cy="2590800"/>
          </a:xfrm>
        </p:spPr>
        <p:txBody>
          <a:bodyPr/>
          <a:lstStyle/>
          <a:p>
            <a:r>
              <a:rPr lang="en-US" dirty="0" smtClean="0"/>
              <a:t>The Prejudice of Jim Crow and the Holocaust</a:t>
            </a:r>
            <a:br>
              <a:rPr lang="en-US" dirty="0" smtClean="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512731"/>
            <a:ext cx="4114800" cy="5922065"/>
          </a:xfrm>
          <a:prstGeom prst="rect">
            <a:avLst/>
          </a:prstGeom>
          <a:ln>
            <a:noFill/>
          </a:ln>
          <a:effectLst>
            <a:softEdge rad="112500"/>
          </a:effectLst>
        </p:spPr>
      </p:pic>
      <p:sp>
        <p:nvSpPr>
          <p:cNvPr id="5" name="Rectangle 4"/>
          <p:cNvSpPr/>
          <p:nvPr/>
        </p:nvSpPr>
        <p:spPr>
          <a:xfrm>
            <a:off x="6934200" y="6659492"/>
            <a:ext cx="2294218" cy="215444"/>
          </a:xfrm>
          <a:prstGeom prst="rect">
            <a:avLst/>
          </a:prstGeom>
        </p:spPr>
        <p:txBody>
          <a:bodyPr wrap="none">
            <a:spAutoFit/>
          </a:bodyPr>
          <a:lstStyle/>
          <a:p>
            <a:r>
              <a:rPr lang="en-US" sz="800" dirty="0" smtClean="0">
                <a:latin typeface="Calibri" panose="020F0502020204030204" pitchFamily="34" charset="0"/>
              </a:rPr>
              <a:t>Modified from a presentation by Mitchell </a:t>
            </a:r>
            <a:r>
              <a:rPr lang="en-US" sz="800" dirty="0">
                <a:latin typeface="Calibri" panose="020F0502020204030204" pitchFamily="34" charset="0"/>
              </a:rPr>
              <a:t>Bloomer</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1222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0" y="1612880"/>
            <a:ext cx="7391400" cy="4924425"/>
          </a:xfrm>
          <a:prstGeom prst="rect">
            <a:avLst/>
          </a:prstGeom>
          <a:noFill/>
        </p:spPr>
        <p:txBody>
          <a:bodyPr wrap="square" rtlCol="0">
            <a:spAutoFit/>
          </a:bodyPr>
          <a:lstStyle/>
          <a:p>
            <a:r>
              <a:rPr lang="en-US" sz="2000" dirty="0" smtClean="0">
                <a:solidFill>
                  <a:schemeClr val="tx2"/>
                </a:solidFill>
                <a:latin typeface="Calibri" panose="020F0502020204030204" pitchFamily="34" charset="0"/>
              </a:rPr>
              <a:t>“One should not let them into every public swimming resort… We have up there on the </a:t>
            </a:r>
            <a:r>
              <a:rPr lang="en-US" sz="2000" dirty="0">
                <a:solidFill>
                  <a:schemeClr val="tx2"/>
                </a:solidFill>
                <a:latin typeface="Calibri" panose="020F0502020204030204" pitchFamily="34" charset="0"/>
              </a:rPr>
              <a:t>B</a:t>
            </a:r>
            <a:r>
              <a:rPr lang="en-US" sz="2000" dirty="0" smtClean="0">
                <a:solidFill>
                  <a:schemeClr val="tx2"/>
                </a:solidFill>
                <a:latin typeface="Calibri" panose="020F0502020204030204" pitchFamily="34" charset="0"/>
              </a:rPr>
              <a:t>altic Sea, let’s say one hundred resorts, and into one of them will go the Jews… It should not be the nicest resort,  but maybe the worst of those we have, that we will give them – and in the others, we’ll be among ourselves.  That I consider right.  We cannot push the Jews away, they are here.  We do not have any island to which we could transport them.  We have to take this into account…”</a:t>
            </a:r>
          </a:p>
          <a:p>
            <a:pPr algn="r"/>
            <a:endParaRPr lang="en-US" sz="1600" dirty="0" smtClean="0">
              <a:solidFill>
                <a:schemeClr val="tx2"/>
              </a:solidFill>
              <a:latin typeface="Calibri" panose="020F0502020204030204" pitchFamily="34" charset="0"/>
            </a:endParaRPr>
          </a:p>
          <a:p>
            <a:pPr algn="r"/>
            <a:r>
              <a:rPr lang="en-US" sz="1600" dirty="0" smtClean="0">
                <a:latin typeface="Calibri" panose="020F0502020204030204" pitchFamily="34" charset="0"/>
              </a:rPr>
              <a:t>Quotation from: </a:t>
            </a:r>
            <a:r>
              <a:rPr lang="en-US" sz="1600" u="sng" dirty="0" smtClean="0">
                <a:latin typeface="Calibri" panose="020F0502020204030204" pitchFamily="34" charset="0"/>
              </a:rPr>
              <a:t>Nazi Germany and the Jews : The Years of Persecution, 1933-1939 Volume I</a:t>
            </a:r>
            <a:r>
              <a:rPr lang="en-US" sz="1600" dirty="0" smtClean="0">
                <a:latin typeface="Calibri" panose="020F0502020204030204" pitchFamily="34" charset="0"/>
              </a:rPr>
              <a:t> , page 143</a:t>
            </a:r>
          </a:p>
          <a:p>
            <a:pPr algn="r"/>
            <a:r>
              <a:rPr lang="en-US" sz="1600" dirty="0" smtClean="0">
                <a:latin typeface="Calibri" panose="020F0502020204030204" pitchFamily="34" charset="0"/>
              </a:rPr>
              <a:t>Saul Friedlander</a:t>
            </a:r>
          </a:p>
          <a:p>
            <a:pPr algn="r"/>
            <a:endParaRPr lang="en-US" sz="1600" u="sng" dirty="0">
              <a:latin typeface="Calibri" panose="020F0502020204030204" pitchFamily="34" charset="0"/>
            </a:endParaRPr>
          </a:p>
          <a:p>
            <a:pPr algn="ctr"/>
            <a:r>
              <a:rPr lang="en-US" sz="2800" b="1" dirty="0" smtClean="0"/>
              <a:t>Compare and contrast this first stage with segregation in America?</a:t>
            </a:r>
            <a:r>
              <a:rPr lang="en-US" sz="2800" b="1" u="sng" dirty="0" smtClean="0">
                <a:latin typeface="Calibri" panose="020F0502020204030204" pitchFamily="34" charset="0"/>
              </a:rPr>
              <a:t> </a:t>
            </a:r>
            <a:endParaRPr lang="en-US" sz="2800" b="1" dirty="0" smtClean="0">
              <a:latin typeface="Calibri" panose="020F0502020204030204" pitchFamily="34" charset="0"/>
            </a:endParaRPr>
          </a:p>
          <a:p>
            <a:pPr algn="r"/>
            <a:endParaRPr lang="en-US" u="sng" dirty="0">
              <a:latin typeface="Calibri" panose="020F0502020204030204" pitchFamily="34" charset="0"/>
            </a:endParaRPr>
          </a:p>
        </p:txBody>
      </p:sp>
      <p:sp>
        <p:nvSpPr>
          <p:cNvPr id="3" name="TextBox 2"/>
          <p:cNvSpPr txBox="1"/>
          <p:nvPr/>
        </p:nvSpPr>
        <p:spPr>
          <a:xfrm>
            <a:off x="609600" y="609600"/>
            <a:ext cx="7620000" cy="954107"/>
          </a:xfrm>
          <a:prstGeom prst="rect">
            <a:avLst/>
          </a:prstGeom>
          <a:noFill/>
        </p:spPr>
        <p:txBody>
          <a:bodyPr wrap="square" rtlCol="0">
            <a:spAutoFit/>
          </a:bodyPr>
          <a:lstStyle/>
          <a:p>
            <a:pPr algn="ctr"/>
            <a:r>
              <a:rPr lang="en-US" sz="2800" dirty="0" smtClean="0">
                <a:latin typeface="Calibri" panose="020F0502020204030204" pitchFamily="34" charset="0"/>
              </a:rPr>
              <a:t>Joseph Goebbels speaking about </a:t>
            </a:r>
            <a:r>
              <a:rPr lang="en-US" sz="2800" dirty="0">
                <a:latin typeface="Calibri" panose="020F0502020204030204" pitchFamily="34" charset="0"/>
              </a:rPr>
              <a:t>J</a:t>
            </a:r>
            <a:r>
              <a:rPr lang="en-US" sz="2800" dirty="0" smtClean="0">
                <a:latin typeface="Calibri" panose="020F0502020204030204" pitchFamily="34" charset="0"/>
              </a:rPr>
              <a:t>ews in Germany -  September, 1935</a:t>
            </a:r>
            <a:endParaRPr lang="en-US" sz="2800" dirty="0">
              <a:latin typeface="Calibri" panose="020F05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361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93253"/>
            <a:ext cx="8610600" cy="2438400"/>
          </a:xfrm>
        </p:spPr>
        <p:txBody>
          <a:bodyPr>
            <a:noAutofit/>
          </a:bodyPr>
          <a:lstStyle/>
          <a:p>
            <a:pPr eaLnBrk="1" hangingPunct="1">
              <a:spcBef>
                <a:spcPts val="600"/>
              </a:spcBef>
              <a:spcAft>
                <a:spcPts val="600"/>
              </a:spcAft>
            </a:pPr>
            <a:r>
              <a:rPr lang="en-US" altLang="en-US" sz="2800" b="1" u="sng" dirty="0" smtClean="0">
                <a:latin typeface="Calibri" panose="020F0502020204030204" pitchFamily="34" charset="0"/>
              </a:rPr>
              <a:t>Segregation of Jews within Germany / Removal of Jewish influence: 1933-1936+</a:t>
            </a:r>
          </a:p>
          <a:p>
            <a:pPr eaLnBrk="1" hangingPunct="1">
              <a:spcBef>
                <a:spcPts val="600"/>
              </a:spcBef>
              <a:spcAft>
                <a:spcPts val="600"/>
              </a:spcAft>
            </a:pPr>
            <a:r>
              <a:rPr lang="en-US" altLang="en-US" sz="2800" dirty="0" smtClean="0">
                <a:latin typeface="Calibri" panose="020F0502020204030204" pitchFamily="34" charset="0"/>
              </a:rPr>
              <a:t>Coerced Emigration: 1937-1939</a:t>
            </a:r>
          </a:p>
          <a:p>
            <a:pPr eaLnBrk="1" hangingPunct="1">
              <a:spcBef>
                <a:spcPts val="600"/>
              </a:spcBef>
              <a:spcAft>
                <a:spcPts val="600"/>
              </a:spcAft>
            </a:pPr>
            <a:r>
              <a:rPr lang="en-US" altLang="en-US" sz="2800" dirty="0" smtClean="0">
                <a:latin typeface="Calibri" panose="020F0502020204030204" pitchFamily="34" charset="0"/>
              </a:rPr>
              <a:t>Expulsion: 1939-1941</a:t>
            </a:r>
          </a:p>
          <a:p>
            <a:pPr eaLnBrk="1" hangingPunct="1">
              <a:spcBef>
                <a:spcPts val="600"/>
              </a:spcBef>
              <a:spcAft>
                <a:spcPts val="600"/>
              </a:spcAft>
            </a:pPr>
            <a:r>
              <a:rPr lang="en-US" altLang="en-US" sz="2800" dirty="0" smtClean="0">
                <a:latin typeface="Calibri" panose="020F0502020204030204" pitchFamily="34" charset="0"/>
              </a:rPr>
              <a:t>Mass Killing and Genocide (Final Solution): 1941-1945</a:t>
            </a:r>
          </a:p>
          <a:p>
            <a:pPr eaLnBrk="1" hangingPunct="1">
              <a:spcBef>
                <a:spcPts val="600"/>
              </a:spcBef>
              <a:spcAft>
                <a:spcPts val="600"/>
              </a:spcAft>
            </a:pPr>
            <a:endParaRPr lang="en-US" altLang="en-US" sz="2800" dirty="0" smtClean="0">
              <a:latin typeface="Calibri" panose="020F0502020204030204" pitchFamily="34" charset="0"/>
            </a:endParaRPr>
          </a:p>
        </p:txBody>
      </p:sp>
      <p:pic>
        <p:nvPicPr>
          <p:cNvPr id="17412" name="Picture 2"/>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943" r="341"/>
          <a:stretch/>
        </p:blipFill>
        <p:spPr bwMode="auto">
          <a:xfrm>
            <a:off x="381000" y="304800"/>
            <a:ext cx="5334000" cy="2488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7410" name="Title 1"/>
          <p:cNvSpPr>
            <a:spLocks noGrp="1"/>
          </p:cNvSpPr>
          <p:nvPr>
            <p:ph type="title"/>
          </p:nvPr>
        </p:nvSpPr>
        <p:spPr>
          <a:xfrm>
            <a:off x="3352800" y="1260243"/>
            <a:ext cx="5638800" cy="685800"/>
          </a:xfrm>
        </p:spPr>
        <p:txBody>
          <a:bodyPr>
            <a:noAutofit/>
          </a:bodyPr>
          <a:lstStyle/>
          <a:p>
            <a:pPr algn="ctr" eaLnBrk="1" hangingPunct="1"/>
            <a:r>
              <a:rPr lang="en-US" altLang="en-US" sz="4800" b="1" dirty="0" smtClean="0">
                <a:solidFill>
                  <a:schemeClr val="tx1"/>
                </a:solidFill>
                <a:latin typeface="Calibri" panose="020F0502020204030204" pitchFamily="34" charset="0"/>
              </a:rPr>
              <a:t>The Four Stages of the Holocaust: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6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Rectangle 3"/>
          <p:cNvSpPr/>
          <p:nvPr/>
        </p:nvSpPr>
        <p:spPr>
          <a:xfrm>
            <a:off x="2133600" y="6529029"/>
            <a:ext cx="8534400" cy="276999"/>
          </a:xfrm>
          <a:prstGeom prst="rect">
            <a:avLst/>
          </a:prstGeom>
        </p:spPr>
        <p:txBody>
          <a:bodyPr wrap="square">
            <a:spAutoFit/>
          </a:bodyPr>
          <a:lstStyle/>
          <a:p>
            <a:r>
              <a:rPr lang="en-US" sz="1200" dirty="0"/>
              <a:t>http://www.centropa.org/centropa-cinema/rosa-rosenstein-living-history?subtitle_language=</a:t>
            </a:r>
          </a:p>
        </p:txBody>
      </p:sp>
      <p:pic>
        <p:nvPicPr>
          <p:cNvPr id="5" name="Picture 4">
            <a:hlinkClick r:id="rId2"/>
          </p:cNvPr>
          <p:cNvPicPr>
            <a:picLocks noChangeAspect="1"/>
          </p:cNvPicPr>
          <p:nvPr/>
        </p:nvPicPr>
        <p:blipFill>
          <a:blip r:embed="rId3"/>
          <a:stretch>
            <a:fillRect/>
          </a:stretch>
        </p:blipFill>
        <p:spPr>
          <a:xfrm>
            <a:off x="990600" y="971961"/>
            <a:ext cx="7492621" cy="5798810"/>
          </a:xfrm>
          <a:prstGeom prst="rect">
            <a:avLst/>
          </a:prstGeom>
        </p:spPr>
      </p:pic>
      <p:sp>
        <p:nvSpPr>
          <p:cNvPr id="6" name="Title 1"/>
          <p:cNvSpPr>
            <a:spLocks noGrp="1"/>
          </p:cNvSpPr>
          <p:nvPr>
            <p:ph type="title"/>
          </p:nvPr>
        </p:nvSpPr>
        <p:spPr>
          <a:xfrm>
            <a:off x="76200" y="209961"/>
            <a:ext cx="9067800" cy="762000"/>
          </a:xfrm>
        </p:spPr>
        <p:txBody>
          <a:bodyPr>
            <a:normAutofit fontScale="90000"/>
          </a:bodyPr>
          <a:lstStyle/>
          <a:p>
            <a:pPr algn="ctr"/>
            <a:r>
              <a:rPr lang="en-US" sz="3600" b="1" dirty="0" smtClean="0"/>
              <a:t>Experiencing the Four Stages of the Holocaust</a:t>
            </a:r>
            <a:r>
              <a:rPr lang="en-US" sz="3600" dirty="0" smtClean="0"/>
              <a:t/>
            </a:r>
            <a:br>
              <a:rPr lang="en-US" sz="3600" dirty="0" smtClean="0"/>
            </a:br>
            <a:r>
              <a:rPr lang="en-US" sz="2900" dirty="0" smtClean="0"/>
              <a:t>Complete the Sound Recordin</a:t>
            </a:r>
            <a:r>
              <a:rPr lang="en-US" sz="2900" dirty="0"/>
              <a:t>g</a:t>
            </a:r>
            <a:r>
              <a:rPr lang="en-US" sz="2900" dirty="0" smtClean="0"/>
              <a:t> Analysis Worksheet while Listening</a:t>
            </a:r>
            <a:endParaRPr lang="en-US" sz="2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2037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91459" y="152400"/>
            <a:ext cx="8547741" cy="6542988"/>
          </a:xfrm>
          <a:prstGeom prst="rect">
            <a:avLst/>
          </a:prstGeom>
        </p:spPr>
      </p:pic>
      <p:sp>
        <p:nvSpPr>
          <p:cNvPr id="5" name="Rectangle 4"/>
          <p:cNvSpPr/>
          <p:nvPr/>
        </p:nvSpPr>
        <p:spPr>
          <a:xfrm>
            <a:off x="1828800" y="6625750"/>
            <a:ext cx="6096000" cy="369332"/>
          </a:xfrm>
          <a:prstGeom prst="rect">
            <a:avLst/>
          </a:prstGeom>
        </p:spPr>
        <p:txBody>
          <a:bodyPr wrap="square">
            <a:spAutoFit/>
          </a:bodyPr>
          <a:lstStyle/>
          <a:p>
            <a:r>
              <a:rPr lang="en-US" dirty="0"/>
              <a:t>http://www.archives.gov/education/lessons/worksheets/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09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Rectangle 3"/>
          <p:cNvSpPr/>
          <p:nvPr/>
        </p:nvSpPr>
        <p:spPr>
          <a:xfrm>
            <a:off x="2133600" y="6529029"/>
            <a:ext cx="8534400" cy="276999"/>
          </a:xfrm>
          <a:prstGeom prst="rect">
            <a:avLst/>
          </a:prstGeom>
        </p:spPr>
        <p:txBody>
          <a:bodyPr wrap="square">
            <a:spAutoFit/>
          </a:bodyPr>
          <a:lstStyle/>
          <a:p>
            <a:r>
              <a:rPr lang="en-US" sz="1200" dirty="0"/>
              <a:t>http://www.centropa.org/centropa-cinema/rosa-rosenstein-living-history?subtitle_language=</a:t>
            </a:r>
          </a:p>
        </p:txBody>
      </p:sp>
      <p:pic>
        <p:nvPicPr>
          <p:cNvPr id="5" name="Picture 4">
            <a:hlinkClick r:id="rId2"/>
          </p:cNvPr>
          <p:cNvPicPr>
            <a:picLocks noChangeAspect="1"/>
          </p:cNvPicPr>
          <p:nvPr/>
        </p:nvPicPr>
        <p:blipFill>
          <a:blip r:embed="rId3"/>
          <a:stretch>
            <a:fillRect/>
          </a:stretch>
        </p:blipFill>
        <p:spPr>
          <a:xfrm>
            <a:off x="990600" y="971961"/>
            <a:ext cx="7492621" cy="5798810"/>
          </a:xfrm>
          <a:prstGeom prst="rect">
            <a:avLst/>
          </a:prstGeom>
        </p:spPr>
      </p:pic>
      <p:sp>
        <p:nvSpPr>
          <p:cNvPr id="6" name="Title 1"/>
          <p:cNvSpPr>
            <a:spLocks noGrp="1"/>
          </p:cNvSpPr>
          <p:nvPr>
            <p:ph type="title"/>
          </p:nvPr>
        </p:nvSpPr>
        <p:spPr>
          <a:xfrm>
            <a:off x="76200" y="209961"/>
            <a:ext cx="9067800" cy="762000"/>
          </a:xfrm>
        </p:spPr>
        <p:txBody>
          <a:bodyPr>
            <a:normAutofit fontScale="90000"/>
          </a:bodyPr>
          <a:lstStyle/>
          <a:p>
            <a:pPr algn="ctr"/>
            <a:r>
              <a:rPr lang="en-US" sz="3600" b="1" dirty="0" smtClean="0"/>
              <a:t>Experiencing the Four Stages of the Holocaust</a:t>
            </a:r>
            <a:r>
              <a:rPr lang="en-US" sz="3600" dirty="0" smtClean="0"/>
              <a:t/>
            </a:r>
            <a:br>
              <a:rPr lang="en-US" sz="3600" dirty="0" smtClean="0"/>
            </a:br>
            <a:r>
              <a:rPr lang="en-US" sz="2900" dirty="0" smtClean="0"/>
              <a:t>Complete the Sound Recordin</a:t>
            </a:r>
            <a:r>
              <a:rPr lang="en-US" sz="2900" dirty="0"/>
              <a:t>g</a:t>
            </a:r>
            <a:r>
              <a:rPr lang="en-US" sz="2900" dirty="0" smtClean="0"/>
              <a:t> Analysis Worksheet while Listening</a:t>
            </a:r>
            <a:endParaRPr lang="en-US" sz="2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5660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394" y="3124200"/>
            <a:ext cx="8610600" cy="2438400"/>
          </a:xfrm>
        </p:spPr>
        <p:txBody>
          <a:bodyPr>
            <a:noAutofit/>
          </a:bodyPr>
          <a:lstStyle/>
          <a:p>
            <a:pPr>
              <a:spcAft>
                <a:spcPts val="600"/>
              </a:spcAft>
            </a:pPr>
            <a:r>
              <a:rPr lang="en-US" sz="4200" dirty="0" smtClean="0">
                <a:solidFill>
                  <a:srgbClr val="C00000"/>
                </a:solidFill>
                <a:latin typeface="Calibri" panose="020F0502020204030204" pitchFamily="34" charset="0"/>
              </a:rPr>
              <a:t>What is the relationship between each of the stages of the Holocaust?</a:t>
            </a:r>
            <a:endParaRPr lang="en-US" sz="4200" dirty="0">
              <a:solidFill>
                <a:srgbClr val="C00000"/>
              </a:solidFill>
              <a:latin typeface="Calibri" panose="020F0502020204030204" pitchFamily="34" charset="0"/>
            </a:endParaRPr>
          </a:p>
          <a:p>
            <a:pPr eaLnBrk="1" hangingPunct="1">
              <a:spcBef>
                <a:spcPts val="600"/>
              </a:spcBef>
              <a:spcAft>
                <a:spcPts val="600"/>
              </a:spcAft>
            </a:pPr>
            <a:endParaRPr lang="en-US" altLang="en-US" sz="4200" dirty="0" smtClean="0">
              <a:solidFill>
                <a:srgbClr val="C00000"/>
              </a:solidFill>
              <a:latin typeface="Calibri" panose="020F0502020204030204" pitchFamily="34" charset="0"/>
            </a:endParaRPr>
          </a:p>
        </p:txBody>
      </p:sp>
      <p:pic>
        <p:nvPicPr>
          <p:cNvPr id="17412" name="Picture 2"/>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943" r="341"/>
          <a:stretch/>
        </p:blipFill>
        <p:spPr bwMode="auto">
          <a:xfrm>
            <a:off x="381000" y="358916"/>
            <a:ext cx="5334000" cy="2488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7410" name="Title 1"/>
          <p:cNvSpPr>
            <a:spLocks noGrp="1"/>
          </p:cNvSpPr>
          <p:nvPr>
            <p:ph type="title"/>
          </p:nvPr>
        </p:nvSpPr>
        <p:spPr>
          <a:xfrm>
            <a:off x="3352800" y="1260243"/>
            <a:ext cx="5638800" cy="685800"/>
          </a:xfrm>
        </p:spPr>
        <p:txBody>
          <a:bodyPr>
            <a:noAutofit/>
          </a:bodyPr>
          <a:lstStyle/>
          <a:p>
            <a:pPr algn="ctr" eaLnBrk="1" hangingPunct="1"/>
            <a:r>
              <a:rPr lang="en-US" altLang="en-US" sz="4800" b="1" dirty="0" smtClean="0">
                <a:solidFill>
                  <a:schemeClr val="tx1"/>
                </a:solidFill>
                <a:latin typeface="Calibri" panose="020F0502020204030204" pitchFamily="34" charset="0"/>
              </a:rPr>
              <a:t>The Four Stages of the Holocaust: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11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578893" y="457200"/>
            <a:ext cx="7772400" cy="762000"/>
          </a:xfrm>
        </p:spPr>
        <p:txBody>
          <a:bodyPr>
            <a:noAutofit/>
          </a:bodyPr>
          <a:lstStyle/>
          <a:p>
            <a:pPr algn="ctr"/>
            <a:r>
              <a:rPr lang="en-US" altLang="en-US" sz="4800" b="1" dirty="0" smtClean="0"/>
              <a:t>The Nuremberg Laws - 1935</a:t>
            </a:r>
          </a:p>
        </p:txBody>
      </p:sp>
      <p:sp>
        <p:nvSpPr>
          <p:cNvPr id="12291" name="Rectangle 5"/>
          <p:cNvSpPr>
            <a:spLocks noGrp="1" noChangeArrowheads="1"/>
          </p:cNvSpPr>
          <p:nvPr>
            <p:ph type="body" sz="half" idx="1"/>
          </p:nvPr>
        </p:nvSpPr>
        <p:spPr>
          <a:xfrm>
            <a:off x="609600" y="1371600"/>
            <a:ext cx="8001000" cy="4114800"/>
          </a:xfrm>
        </p:spPr>
        <p:txBody>
          <a:bodyPr>
            <a:noAutofit/>
          </a:bodyPr>
          <a:lstStyle/>
          <a:p>
            <a:pPr>
              <a:spcAft>
                <a:spcPts val="1200"/>
              </a:spcAft>
              <a:buFontTx/>
              <a:buNone/>
            </a:pPr>
            <a:r>
              <a:rPr lang="en-US" altLang="en-US" sz="3200" u="sng" dirty="0" smtClean="0">
                <a:solidFill>
                  <a:schemeClr val="tx2"/>
                </a:solidFill>
              </a:rPr>
              <a:t>Reich Citizenship Law</a:t>
            </a:r>
            <a:endParaRPr lang="en-US" altLang="en-US" sz="3200" dirty="0" smtClean="0">
              <a:solidFill>
                <a:schemeClr val="tx2"/>
              </a:solidFill>
            </a:endParaRPr>
          </a:p>
          <a:p>
            <a:r>
              <a:rPr lang="en-US" altLang="en-US" sz="3200" dirty="0" smtClean="0"/>
              <a:t>Only a person of German or related blood can be a Reich citizen</a:t>
            </a:r>
          </a:p>
          <a:p>
            <a:endParaRPr lang="en-US" altLang="en-US" sz="1600" dirty="0" smtClean="0"/>
          </a:p>
          <a:p>
            <a:r>
              <a:rPr lang="en-US" altLang="en-US" sz="3200" dirty="0" smtClean="0"/>
              <a:t>Only Reich citizens have full political rights under the law</a:t>
            </a:r>
          </a:p>
          <a:p>
            <a:endParaRPr lang="en-US" altLang="en-US" sz="1600" dirty="0" smtClean="0"/>
          </a:p>
          <a:p>
            <a:r>
              <a:rPr lang="en-US" altLang="en-US" sz="3200" dirty="0" smtClean="0"/>
              <a:t>German Jews are thus deprived of citizenship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263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609600" y="381000"/>
            <a:ext cx="7772400" cy="762000"/>
          </a:xfrm>
        </p:spPr>
        <p:txBody>
          <a:bodyPr>
            <a:noAutofit/>
          </a:bodyPr>
          <a:lstStyle/>
          <a:p>
            <a:pPr algn="ctr"/>
            <a:r>
              <a:rPr lang="en-US" altLang="en-US" sz="4800" b="1" dirty="0" smtClean="0"/>
              <a:t>The Nuremberg Laws - 1935</a:t>
            </a:r>
          </a:p>
        </p:txBody>
      </p:sp>
      <p:sp>
        <p:nvSpPr>
          <p:cNvPr id="12292" name="Rectangle 9"/>
          <p:cNvSpPr>
            <a:spLocks noChangeArrowheads="1"/>
          </p:cNvSpPr>
          <p:nvPr/>
        </p:nvSpPr>
        <p:spPr bwMode="auto">
          <a:xfrm>
            <a:off x="573206" y="1295400"/>
            <a:ext cx="8305800" cy="441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20000"/>
              </a:spcBef>
              <a:spcAft>
                <a:spcPct val="25000"/>
              </a:spcAft>
            </a:pPr>
            <a:r>
              <a:rPr lang="en-US" altLang="en-US" sz="3200" u="sng" dirty="0" smtClean="0">
                <a:solidFill>
                  <a:schemeClr val="tx2"/>
                </a:solidFill>
                <a:latin typeface="Constantia" panose="02030602050306030303" pitchFamily="18" charset="0"/>
              </a:rPr>
              <a:t>Laws </a:t>
            </a:r>
            <a:r>
              <a:rPr lang="en-US" altLang="en-US" sz="3200" u="sng" dirty="0">
                <a:solidFill>
                  <a:schemeClr val="tx2"/>
                </a:solidFill>
                <a:latin typeface="Constantia" panose="02030602050306030303" pitchFamily="18" charset="0"/>
              </a:rPr>
              <a:t>for the Protection of German Blood and German Honor</a:t>
            </a:r>
            <a:endParaRPr lang="en-US" altLang="en-US" sz="3200" dirty="0">
              <a:solidFill>
                <a:schemeClr val="tx2"/>
              </a:solidFill>
              <a:latin typeface="Constantia" panose="02030602050306030303" pitchFamily="18" charset="0"/>
            </a:endParaRPr>
          </a:p>
          <a:p>
            <a:pPr>
              <a:lnSpc>
                <a:spcPct val="90000"/>
              </a:lnSpc>
              <a:spcBef>
                <a:spcPct val="20000"/>
              </a:spcBef>
              <a:buFontTx/>
              <a:buChar char="•"/>
            </a:pPr>
            <a:r>
              <a:rPr lang="en-US" altLang="en-US" sz="3200" dirty="0">
                <a:latin typeface="Constantia" panose="02030602050306030303" pitchFamily="18" charset="0"/>
              </a:rPr>
              <a:t>Marriage / intercourse  forbidden between Jews and </a:t>
            </a:r>
            <a:r>
              <a:rPr lang="en-US" altLang="en-US" sz="3200" dirty="0" smtClean="0">
                <a:latin typeface="Constantia" panose="02030602050306030303" pitchFamily="18" charset="0"/>
              </a:rPr>
              <a:t>Germans</a:t>
            </a:r>
          </a:p>
          <a:p>
            <a:pPr>
              <a:lnSpc>
                <a:spcPct val="90000"/>
              </a:lnSpc>
              <a:spcBef>
                <a:spcPct val="20000"/>
              </a:spcBef>
              <a:buFontTx/>
              <a:buChar char="•"/>
            </a:pPr>
            <a:endParaRPr lang="en-US" altLang="en-US" sz="1600" dirty="0">
              <a:latin typeface="Constantia" panose="02030602050306030303" pitchFamily="18" charset="0"/>
            </a:endParaRPr>
          </a:p>
          <a:p>
            <a:pPr>
              <a:lnSpc>
                <a:spcPct val="90000"/>
              </a:lnSpc>
              <a:spcBef>
                <a:spcPct val="20000"/>
              </a:spcBef>
              <a:buFontTx/>
              <a:buChar char="•"/>
            </a:pPr>
            <a:r>
              <a:rPr lang="en-US" altLang="en-US" sz="3200" dirty="0">
                <a:latin typeface="Constantia" panose="02030602050306030303" pitchFamily="18" charset="0"/>
              </a:rPr>
              <a:t>Jews may not employ German women under the age of 45 in their </a:t>
            </a:r>
            <a:r>
              <a:rPr lang="en-US" altLang="en-US" sz="3200" dirty="0" smtClean="0">
                <a:latin typeface="Constantia" panose="02030602050306030303" pitchFamily="18" charset="0"/>
              </a:rPr>
              <a:t>homes</a:t>
            </a:r>
          </a:p>
          <a:p>
            <a:pPr>
              <a:lnSpc>
                <a:spcPct val="90000"/>
              </a:lnSpc>
              <a:spcBef>
                <a:spcPct val="20000"/>
              </a:spcBef>
              <a:buFontTx/>
              <a:buChar char="•"/>
            </a:pPr>
            <a:endParaRPr lang="en-US" altLang="en-US" sz="1600" dirty="0">
              <a:latin typeface="Constantia" panose="02030602050306030303" pitchFamily="18" charset="0"/>
            </a:endParaRPr>
          </a:p>
          <a:p>
            <a:pPr>
              <a:lnSpc>
                <a:spcPct val="90000"/>
              </a:lnSpc>
              <a:spcBef>
                <a:spcPct val="20000"/>
              </a:spcBef>
              <a:buFontTx/>
              <a:buChar char="•"/>
            </a:pPr>
            <a:r>
              <a:rPr lang="en-US" altLang="en-US" sz="3200" dirty="0">
                <a:latin typeface="Constantia" panose="02030602050306030303" pitchFamily="18" charset="0"/>
              </a:rPr>
              <a:t>Jews may not fly the German flag, but may display Jewish colors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395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498107"/>
            <a:ext cx="2066925" cy="3038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0" y="3741905"/>
            <a:ext cx="4475312" cy="275679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6639" y="1015723"/>
            <a:ext cx="4058828" cy="2580030"/>
          </a:xfrm>
          <a:prstGeom prst="rect">
            <a:avLst/>
          </a:prstGeom>
        </p:spPr>
      </p:pic>
      <p:sp>
        <p:nvSpPr>
          <p:cNvPr id="9" name="TextBox 8"/>
          <p:cNvSpPr txBox="1"/>
          <p:nvPr/>
        </p:nvSpPr>
        <p:spPr>
          <a:xfrm>
            <a:off x="0" y="208247"/>
            <a:ext cx="9144000" cy="677108"/>
          </a:xfrm>
          <a:prstGeom prst="rect">
            <a:avLst/>
          </a:prstGeom>
          <a:noFill/>
        </p:spPr>
        <p:txBody>
          <a:bodyPr wrap="square" rtlCol="0">
            <a:spAutoFit/>
          </a:bodyPr>
          <a:lstStyle/>
          <a:p>
            <a:pPr algn="ctr"/>
            <a:r>
              <a:rPr lang="en-US" sz="3800" b="1" dirty="0" smtClean="0">
                <a:latin typeface="+mj-lt"/>
              </a:rPr>
              <a:t>The Dehumanization of the Minorities</a:t>
            </a:r>
            <a:endParaRPr lang="en-US" sz="3800" b="1" dirty="0">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3505200"/>
            <a:ext cx="4158488" cy="3230202"/>
          </a:xfrm>
          <a:prstGeom prst="rect">
            <a:avLst/>
          </a:prstGeom>
        </p:spPr>
      </p:pic>
      <p:sp>
        <p:nvSpPr>
          <p:cNvPr id="11" name="TextBox 10"/>
          <p:cNvSpPr txBox="1"/>
          <p:nvPr/>
        </p:nvSpPr>
        <p:spPr>
          <a:xfrm>
            <a:off x="2125827" y="1276117"/>
            <a:ext cx="2982313" cy="1791293"/>
          </a:xfrm>
          <a:prstGeom prst="rect">
            <a:avLst/>
          </a:prstGeom>
          <a:noFill/>
        </p:spPr>
        <p:txBody>
          <a:bodyPr wrap="square" rtlCol="0">
            <a:spAutoFit/>
          </a:bodyPr>
          <a:lstStyle/>
          <a:p>
            <a:pPr algn="ctr"/>
            <a:r>
              <a:rPr lang="en-US" sz="2200" dirty="0" smtClean="0"/>
              <a:t>Notice the similarities in the over-exaggerated features and attempts to make the target animalistic.</a:t>
            </a:r>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9447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381000" y="228600"/>
            <a:ext cx="8534400" cy="646331"/>
          </a:xfrm>
          <a:prstGeom prst="rect">
            <a:avLst/>
          </a:prstGeom>
          <a:noFill/>
        </p:spPr>
        <p:txBody>
          <a:bodyPr wrap="square" rtlCol="0">
            <a:spAutoFit/>
          </a:bodyPr>
          <a:lstStyle/>
          <a:p>
            <a:r>
              <a:rPr lang="en-US" sz="3600" b="1" dirty="0" smtClean="0">
                <a:latin typeface="+mj-lt"/>
              </a:rPr>
              <a:t>The Dehumanization of the Minorities</a:t>
            </a:r>
            <a:endParaRPr lang="en-US" sz="3600" b="1" dirty="0">
              <a:latin typeface="+mj-lt"/>
            </a:endParaRPr>
          </a:p>
        </p:txBody>
      </p:sp>
      <p:pic>
        <p:nvPicPr>
          <p:cNvPr id="10" name="Picture 9"/>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21330" y="2222643"/>
            <a:ext cx="4897149" cy="38039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1066800"/>
            <a:ext cx="3667125" cy="5391665"/>
          </a:xfrm>
          <a:prstGeom prst="rect">
            <a:avLst/>
          </a:prstGeom>
        </p:spPr>
      </p:pic>
      <p:sp>
        <p:nvSpPr>
          <p:cNvPr id="14" name="TextBox 13"/>
          <p:cNvSpPr txBox="1"/>
          <p:nvPr/>
        </p:nvSpPr>
        <p:spPr>
          <a:xfrm>
            <a:off x="152400" y="836689"/>
            <a:ext cx="8991600" cy="954107"/>
          </a:xfrm>
          <a:prstGeom prst="rect">
            <a:avLst/>
          </a:prstGeom>
          <a:noFill/>
        </p:spPr>
        <p:txBody>
          <a:bodyPr wrap="square" rtlCol="0">
            <a:spAutoFit/>
          </a:bodyPr>
          <a:lstStyle/>
          <a:p>
            <a:pPr algn="ctr"/>
            <a:r>
              <a:rPr lang="en-US" sz="2800" dirty="0" smtClean="0"/>
              <a:t>Analyze one political </a:t>
            </a:r>
            <a:r>
              <a:rPr lang="en-US" sz="2800" dirty="0"/>
              <a:t>c</a:t>
            </a:r>
            <a:r>
              <a:rPr lang="en-US" sz="2800" dirty="0" smtClean="0"/>
              <a:t>artoon about the Nuremburg Laws using the cartoon analysis worksheet.</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19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dirty="0" smtClean="0">
                <a:solidFill>
                  <a:schemeClr val="tx2"/>
                </a:solidFill>
              </a:rPr>
              <a:t>The Quiz!</a:t>
            </a:r>
            <a:endParaRPr lang="en-US" dirty="0">
              <a:solidFill>
                <a:schemeClr val="tx2"/>
              </a:solidFill>
            </a:endParaRPr>
          </a:p>
        </p:txBody>
      </p:sp>
      <p:sp>
        <p:nvSpPr>
          <p:cNvPr id="6" name="Rectangle 5"/>
          <p:cNvSpPr/>
          <p:nvPr/>
        </p:nvSpPr>
        <p:spPr>
          <a:xfrm>
            <a:off x="533400" y="1143000"/>
            <a:ext cx="8001000" cy="5355312"/>
          </a:xfrm>
          <a:prstGeom prst="rect">
            <a:avLst/>
          </a:prstGeom>
        </p:spPr>
        <p:txBody>
          <a:bodyPr wrap="square">
            <a:spAutoFit/>
          </a:bodyPr>
          <a:lstStyle/>
          <a:p>
            <a:r>
              <a:rPr lang="en-US" dirty="0"/>
              <a:t>Members of the minority group are not allowed to be teachers in the public schools.</a:t>
            </a:r>
          </a:p>
          <a:p>
            <a:r>
              <a:rPr lang="en-US" dirty="0">
                <a:solidFill>
                  <a:schemeClr val="bg1">
                    <a:lumMod val="95000"/>
                    <a:lumOff val="5000"/>
                  </a:schemeClr>
                </a:solidFill>
              </a:rPr>
              <a:t>Nazi Germany</a:t>
            </a:r>
          </a:p>
          <a:p>
            <a:r>
              <a:rPr lang="en-US" dirty="0"/>
              <a:t> </a:t>
            </a:r>
          </a:p>
          <a:p>
            <a:r>
              <a:rPr lang="en-US" dirty="0"/>
              <a:t>Marriages between a member of the majority group and a person of the minority group or of minority descent to the fourth generation inclusive are forbidden.</a:t>
            </a:r>
          </a:p>
          <a:p>
            <a:r>
              <a:rPr lang="en-US" dirty="0">
                <a:solidFill>
                  <a:schemeClr val="bg1">
                    <a:lumMod val="95000"/>
                    <a:lumOff val="5000"/>
                  </a:schemeClr>
                </a:solidFill>
              </a:rPr>
              <a:t>U.S. - Florida</a:t>
            </a:r>
          </a:p>
          <a:p>
            <a:r>
              <a:rPr lang="en-US" dirty="0"/>
              <a:t> </a:t>
            </a:r>
          </a:p>
          <a:p>
            <a:r>
              <a:rPr lang="en-US" dirty="0"/>
              <a:t>The number of students from the minority group allowed in public school is restricted to the minority group’s percentage in the general population.</a:t>
            </a:r>
          </a:p>
          <a:p>
            <a:r>
              <a:rPr lang="en-US" dirty="0">
                <a:solidFill>
                  <a:schemeClr val="bg1">
                    <a:lumMod val="95000"/>
                    <a:lumOff val="5000"/>
                  </a:schemeClr>
                </a:solidFill>
              </a:rPr>
              <a:t>Nazi Germany</a:t>
            </a:r>
          </a:p>
          <a:p>
            <a:r>
              <a:rPr lang="en-US" dirty="0"/>
              <a:t> </a:t>
            </a:r>
          </a:p>
          <a:p>
            <a:r>
              <a:rPr lang="en-US" dirty="0"/>
              <a:t>Members of the minority group are not allowed to buy lottery tickets.</a:t>
            </a:r>
          </a:p>
          <a:p>
            <a:r>
              <a:rPr lang="en-US" dirty="0">
                <a:solidFill>
                  <a:schemeClr val="bg1">
                    <a:lumMod val="95000"/>
                    <a:lumOff val="5000"/>
                  </a:schemeClr>
                </a:solidFill>
              </a:rPr>
              <a:t>Nazi </a:t>
            </a:r>
            <a:r>
              <a:rPr lang="en-US" dirty="0" smtClean="0">
                <a:solidFill>
                  <a:schemeClr val="bg1">
                    <a:lumMod val="95000"/>
                    <a:lumOff val="5000"/>
                  </a:schemeClr>
                </a:solidFill>
              </a:rPr>
              <a:t>Germany</a:t>
            </a:r>
          </a:p>
          <a:p>
            <a:endParaRPr lang="en-US" dirty="0">
              <a:solidFill>
                <a:schemeClr val="bg1">
                  <a:lumMod val="95000"/>
                  <a:lumOff val="5000"/>
                </a:schemeClr>
              </a:solidFill>
            </a:endParaRPr>
          </a:p>
          <a:p>
            <a:r>
              <a:rPr lang="en-US" dirty="0"/>
              <a:t>Blind members of the minority group will be admitted, housed, cared for, and instructed in different facilities from blind members of the majority group.</a:t>
            </a:r>
          </a:p>
          <a:p>
            <a:r>
              <a:rPr lang="en-US" dirty="0">
                <a:solidFill>
                  <a:schemeClr val="bg1">
                    <a:lumMod val="95000"/>
                    <a:lumOff val="5000"/>
                  </a:schemeClr>
                </a:solidFill>
              </a:rPr>
              <a:t>U.S. - Louisiana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591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9452" y="107594"/>
            <a:ext cx="7245096" cy="66428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407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381000" y="228600"/>
            <a:ext cx="8534400" cy="646331"/>
          </a:xfrm>
          <a:prstGeom prst="rect">
            <a:avLst/>
          </a:prstGeom>
          <a:noFill/>
        </p:spPr>
        <p:txBody>
          <a:bodyPr wrap="square" rtlCol="0">
            <a:spAutoFit/>
          </a:bodyPr>
          <a:lstStyle/>
          <a:p>
            <a:r>
              <a:rPr lang="en-US" sz="3600" b="1" dirty="0" smtClean="0">
                <a:latin typeface="+mj-lt"/>
              </a:rPr>
              <a:t>The Dehumanization of the Minorities</a:t>
            </a:r>
            <a:endParaRPr lang="en-US" sz="3600" b="1" dirty="0">
              <a:latin typeface="+mj-lt"/>
            </a:endParaRPr>
          </a:p>
        </p:txBody>
      </p:sp>
      <p:pic>
        <p:nvPicPr>
          <p:cNvPr id="10" name="Picture 9"/>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21330" y="2222643"/>
            <a:ext cx="4897149" cy="38039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 y="1066800"/>
            <a:ext cx="3667125" cy="5391665"/>
          </a:xfrm>
          <a:prstGeom prst="rect">
            <a:avLst/>
          </a:prstGeom>
        </p:spPr>
      </p:pic>
      <p:sp>
        <p:nvSpPr>
          <p:cNvPr id="14" name="TextBox 13"/>
          <p:cNvSpPr txBox="1"/>
          <p:nvPr/>
        </p:nvSpPr>
        <p:spPr>
          <a:xfrm>
            <a:off x="152400" y="836689"/>
            <a:ext cx="8991600" cy="954107"/>
          </a:xfrm>
          <a:prstGeom prst="rect">
            <a:avLst/>
          </a:prstGeom>
          <a:noFill/>
        </p:spPr>
        <p:txBody>
          <a:bodyPr wrap="square" rtlCol="0">
            <a:spAutoFit/>
          </a:bodyPr>
          <a:lstStyle/>
          <a:p>
            <a:pPr algn="ctr"/>
            <a:r>
              <a:rPr lang="en-US" sz="2800" dirty="0" smtClean="0"/>
              <a:t>Analyze one political </a:t>
            </a:r>
            <a:r>
              <a:rPr lang="en-US" sz="2800" dirty="0"/>
              <a:t>c</a:t>
            </a:r>
            <a:r>
              <a:rPr lang="en-US" sz="2800" dirty="0" smtClean="0"/>
              <a:t>artoon about the Nuremburg Laws using the cartoon analysis worksheet.</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844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57086" y="3413271"/>
            <a:ext cx="5361893" cy="3408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758" y="1821500"/>
            <a:ext cx="4836200" cy="2979099"/>
          </a:xfrm>
          <a:prstGeom prst="rect">
            <a:avLst/>
          </a:prstGeom>
        </p:spPr>
      </p:pic>
      <p:sp>
        <p:nvSpPr>
          <p:cNvPr id="9" name="TextBox 8"/>
          <p:cNvSpPr txBox="1"/>
          <p:nvPr/>
        </p:nvSpPr>
        <p:spPr>
          <a:xfrm>
            <a:off x="254758" y="228600"/>
            <a:ext cx="8562293" cy="646331"/>
          </a:xfrm>
          <a:prstGeom prst="rect">
            <a:avLst/>
          </a:prstGeom>
          <a:noFill/>
        </p:spPr>
        <p:txBody>
          <a:bodyPr wrap="square" rtlCol="0">
            <a:spAutoFit/>
          </a:bodyPr>
          <a:lstStyle/>
          <a:p>
            <a:pPr algn="ctr"/>
            <a:r>
              <a:rPr lang="en-US" sz="3600" b="1" dirty="0" smtClean="0">
                <a:latin typeface="+mj-lt"/>
              </a:rPr>
              <a:t>The Dehumanization of the Minorities</a:t>
            </a:r>
            <a:endParaRPr lang="en-US" sz="3600" b="1" dirty="0">
              <a:latin typeface="+mj-lt"/>
            </a:endParaRPr>
          </a:p>
        </p:txBody>
      </p:sp>
      <p:sp>
        <p:nvSpPr>
          <p:cNvPr id="14" name="TextBox 13"/>
          <p:cNvSpPr txBox="1"/>
          <p:nvPr/>
        </p:nvSpPr>
        <p:spPr>
          <a:xfrm>
            <a:off x="76200" y="867394"/>
            <a:ext cx="9067800" cy="954107"/>
          </a:xfrm>
          <a:prstGeom prst="rect">
            <a:avLst/>
          </a:prstGeom>
          <a:noFill/>
        </p:spPr>
        <p:txBody>
          <a:bodyPr wrap="square" rtlCol="0">
            <a:spAutoFit/>
          </a:bodyPr>
          <a:lstStyle/>
          <a:p>
            <a:pPr algn="ctr"/>
            <a:r>
              <a:rPr lang="en-US" sz="2800" dirty="0" smtClean="0"/>
              <a:t>Analyze one political </a:t>
            </a:r>
            <a:r>
              <a:rPr lang="en-US" sz="2800" dirty="0"/>
              <a:t>c</a:t>
            </a:r>
            <a:r>
              <a:rPr lang="en-US" sz="2800" dirty="0" smtClean="0"/>
              <a:t>artoon about the Jim Crow Laws using the cartoon analysis worksheet.</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6674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9452" y="107594"/>
            <a:ext cx="7245096" cy="66428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496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57086" y="3413271"/>
            <a:ext cx="5361893" cy="3408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758" y="1821500"/>
            <a:ext cx="4836200" cy="2979099"/>
          </a:xfrm>
          <a:prstGeom prst="rect">
            <a:avLst/>
          </a:prstGeom>
        </p:spPr>
      </p:pic>
      <p:sp>
        <p:nvSpPr>
          <p:cNvPr id="9" name="TextBox 8"/>
          <p:cNvSpPr txBox="1"/>
          <p:nvPr/>
        </p:nvSpPr>
        <p:spPr>
          <a:xfrm>
            <a:off x="254758" y="228600"/>
            <a:ext cx="8562293" cy="646331"/>
          </a:xfrm>
          <a:prstGeom prst="rect">
            <a:avLst/>
          </a:prstGeom>
          <a:noFill/>
        </p:spPr>
        <p:txBody>
          <a:bodyPr wrap="square" rtlCol="0">
            <a:spAutoFit/>
          </a:bodyPr>
          <a:lstStyle/>
          <a:p>
            <a:pPr algn="ctr"/>
            <a:r>
              <a:rPr lang="en-US" sz="3600" b="1" dirty="0" smtClean="0">
                <a:latin typeface="+mj-lt"/>
              </a:rPr>
              <a:t>The Dehumanization of the Minorities</a:t>
            </a:r>
            <a:endParaRPr lang="en-US" sz="3600" b="1" dirty="0">
              <a:latin typeface="+mj-lt"/>
            </a:endParaRPr>
          </a:p>
        </p:txBody>
      </p:sp>
      <p:sp>
        <p:nvSpPr>
          <p:cNvPr id="14" name="TextBox 13"/>
          <p:cNvSpPr txBox="1"/>
          <p:nvPr/>
        </p:nvSpPr>
        <p:spPr>
          <a:xfrm>
            <a:off x="76200" y="867394"/>
            <a:ext cx="9067800" cy="954107"/>
          </a:xfrm>
          <a:prstGeom prst="rect">
            <a:avLst/>
          </a:prstGeom>
          <a:noFill/>
        </p:spPr>
        <p:txBody>
          <a:bodyPr wrap="square" rtlCol="0">
            <a:spAutoFit/>
          </a:bodyPr>
          <a:lstStyle/>
          <a:p>
            <a:pPr algn="ctr"/>
            <a:r>
              <a:rPr lang="en-US" sz="2800" dirty="0" smtClean="0"/>
              <a:t>Analyze one political </a:t>
            </a:r>
            <a:r>
              <a:rPr lang="en-US" sz="2800" dirty="0"/>
              <a:t>c</a:t>
            </a:r>
            <a:r>
              <a:rPr lang="en-US" sz="2800" dirty="0" smtClean="0"/>
              <a:t>artoon about the Jim Crow Laws using the cartoon analysis worksheet.</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640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498107"/>
            <a:ext cx="2066925" cy="3038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0" y="3741905"/>
            <a:ext cx="4475312" cy="275679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6639" y="1015723"/>
            <a:ext cx="4058828" cy="2580030"/>
          </a:xfrm>
          <a:prstGeom prst="rect">
            <a:avLst/>
          </a:prstGeom>
        </p:spPr>
      </p:pic>
      <p:sp>
        <p:nvSpPr>
          <p:cNvPr id="9" name="TextBox 8"/>
          <p:cNvSpPr txBox="1"/>
          <p:nvPr/>
        </p:nvSpPr>
        <p:spPr>
          <a:xfrm>
            <a:off x="0" y="208247"/>
            <a:ext cx="9144000" cy="677108"/>
          </a:xfrm>
          <a:prstGeom prst="rect">
            <a:avLst/>
          </a:prstGeom>
          <a:noFill/>
        </p:spPr>
        <p:txBody>
          <a:bodyPr wrap="square" rtlCol="0">
            <a:spAutoFit/>
          </a:bodyPr>
          <a:lstStyle/>
          <a:p>
            <a:pPr algn="ctr"/>
            <a:r>
              <a:rPr lang="en-US" sz="3800" b="1" dirty="0" smtClean="0">
                <a:latin typeface="+mj-lt"/>
              </a:rPr>
              <a:t>The Dehumanization of the Minorities</a:t>
            </a:r>
            <a:endParaRPr lang="en-US" sz="3800" b="1" dirty="0">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3505200"/>
            <a:ext cx="4158488" cy="3230202"/>
          </a:xfrm>
          <a:prstGeom prst="rect">
            <a:avLst/>
          </a:prstGeom>
        </p:spPr>
      </p:pic>
      <p:sp>
        <p:nvSpPr>
          <p:cNvPr id="11" name="TextBox 10"/>
          <p:cNvSpPr txBox="1"/>
          <p:nvPr/>
        </p:nvSpPr>
        <p:spPr>
          <a:xfrm>
            <a:off x="2125827" y="1276117"/>
            <a:ext cx="2982313" cy="1446550"/>
          </a:xfrm>
          <a:prstGeom prst="rect">
            <a:avLst/>
          </a:prstGeom>
          <a:noFill/>
        </p:spPr>
        <p:txBody>
          <a:bodyPr wrap="square" rtlCol="0">
            <a:spAutoFit/>
          </a:bodyPr>
          <a:lstStyle/>
          <a:p>
            <a:pPr algn="ctr"/>
            <a:r>
              <a:rPr lang="en-US" sz="2200" dirty="0" smtClean="0"/>
              <a:t>Compare the two cartoons you analyzed. Identify the </a:t>
            </a:r>
            <a:r>
              <a:rPr lang="en-US" sz="2200" dirty="0" err="1" smtClean="0"/>
              <a:t>similiarities</a:t>
            </a:r>
            <a:r>
              <a:rPr lang="en-US" sz="2200" dirty="0" smtClean="0"/>
              <a:t>. </a:t>
            </a:r>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182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28600"/>
            <a:ext cx="6096000" cy="487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000"/>
          <a:stretch/>
        </p:blipFill>
        <p:spPr bwMode="auto">
          <a:xfrm>
            <a:off x="3882153" y="2921726"/>
            <a:ext cx="5189693" cy="3903617"/>
          </a:xfrm>
          <a:prstGeom prst="rect">
            <a:avLst/>
          </a:prstGeom>
          <a:noFill/>
          <a:ln w="25400">
            <a:solidFill>
              <a:schemeClr val="tx2"/>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4767943"/>
            <a:ext cx="2939143" cy="2057400"/>
          </a:xfrm>
          <a:prstGeom prst="rect">
            <a:avLst/>
          </a:prstGeom>
          <a:noFill/>
          <a:ln w="25400">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2" name="TextBox 1"/>
          <p:cNvSpPr txBox="1"/>
          <p:nvPr/>
        </p:nvSpPr>
        <p:spPr>
          <a:xfrm>
            <a:off x="6553200" y="533400"/>
            <a:ext cx="2518646" cy="1384995"/>
          </a:xfrm>
          <a:prstGeom prst="rect">
            <a:avLst/>
          </a:prstGeom>
          <a:noFill/>
        </p:spPr>
        <p:txBody>
          <a:bodyPr wrap="square" rtlCol="0">
            <a:spAutoFit/>
          </a:bodyPr>
          <a:lstStyle/>
          <a:p>
            <a:pPr algn="ctr"/>
            <a:r>
              <a:rPr lang="en-US" sz="2800" b="1" dirty="0" smtClean="0"/>
              <a:t>Middle Ages?</a:t>
            </a:r>
          </a:p>
          <a:p>
            <a:pPr algn="ctr"/>
            <a:endParaRPr lang="en-US" sz="2800" b="1" dirty="0"/>
          </a:p>
          <a:p>
            <a:pPr algn="ctr"/>
            <a:r>
              <a:rPr lang="en-US" sz="2800" b="1" dirty="0" smtClean="0"/>
              <a:t>Let’s Discuss</a:t>
            </a:r>
            <a:endParaRPr lang="en-US" sz="2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658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14400"/>
          </a:xfrm>
        </p:spPr>
        <p:txBody>
          <a:bodyPr>
            <a:normAutofit fontScale="90000"/>
          </a:bodyPr>
          <a:lstStyle/>
          <a:p>
            <a:pPr algn="ctr"/>
            <a:r>
              <a:rPr lang="en-US" sz="4000" b="1" dirty="0" smtClean="0"/>
              <a:t>Did Americans see the connection?</a:t>
            </a:r>
            <a:br>
              <a:rPr lang="en-US" sz="4000" b="1" dirty="0" smtClean="0"/>
            </a:br>
            <a:r>
              <a:rPr lang="en-US" sz="2900" dirty="0" smtClean="0">
                <a:ln w="3200">
                  <a:solidFill>
                    <a:srgbClr val="444D26">
                      <a:shade val="75000"/>
                      <a:alpha val="25000"/>
                    </a:srgbClr>
                  </a:solidFill>
                  <a:prstDash val="solid"/>
                  <a:round/>
                </a:ln>
              </a:rPr>
              <a:t>Discuss with your shoulder partner – then think, pair, share</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9800" y="1161197"/>
            <a:ext cx="5181600" cy="55944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9578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14400"/>
          </a:xfrm>
        </p:spPr>
        <p:txBody>
          <a:bodyPr>
            <a:normAutofit fontScale="90000"/>
          </a:bodyPr>
          <a:lstStyle/>
          <a:p>
            <a:pPr algn="ctr"/>
            <a:r>
              <a:rPr lang="en-US" sz="4000" b="1" dirty="0" smtClean="0"/>
              <a:t>Did Americans see the connection?</a:t>
            </a:r>
            <a:br>
              <a:rPr lang="en-US" sz="4000" b="1" dirty="0" smtClean="0"/>
            </a:br>
            <a:r>
              <a:rPr lang="en-US" sz="2900" dirty="0" smtClean="0">
                <a:ln w="3200">
                  <a:solidFill>
                    <a:srgbClr val="444D26">
                      <a:shade val="75000"/>
                      <a:alpha val="25000"/>
                    </a:srgbClr>
                  </a:solidFill>
                  <a:prstDash val="solid"/>
                  <a:round/>
                </a:ln>
              </a:rPr>
              <a:t>Discuss with your face partner – think, pair, share</a:t>
            </a:r>
            <a:endParaRPr lang="en-US" sz="4000" b="1" dirty="0"/>
          </a:p>
        </p:txBody>
      </p:sp>
      <p:pic>
        <p:nvPicPr>
          <p:cNvPr id="4" name="Picture 3"/>
          <p:cNvPicPr>
            <a:picLocks noChangeAspect="1"/>
          </p:cNvPicPr>
          <p:nvPr/>
        </p:nvPicPr>
        <p:blipFill>
          <a:blip r:embed="rId2"/>
          <a:stretch>
            <a:fillRect/>
          </a:stretch>
        </p:blipFill>
        <p:spPr>
          <a:xfrm>
            <a:off x="914400" y="1185081"/>
            <a:ext cx="7670758" cy="54753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1488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normAutofit fontScale="90000"/>
          </a:bodyPr>
          <a:lstStyle/>
          <a:p>
            <a:pPr algn="ctr"/>
            <a:r>
              <a:rPr lang="en-US" sz="3600" b="1" dirty="0" smtClean="0"/>
              <a:t>Did Americans see the connection? </a:t>
            </a:r>
            <a:r>
              <a:rPr lang="en-US" sz="3600" dirty="0" smtClean="0"/>
              <a:t/>
            </a:r>
            <a:br>
              <a:rPr lang="en-US" sz="3600" dirty="0" smtClean="0"/>
            </a:br>
            <a:r>
              <a:rPr lang="en-US" sz="2900" dirty="0" smtClean="0"/>
              <a:t>Use the Poster Analysis Worksheet to Determine your Response</a:t>
            </a:r>
            <a:endParaRPr lang="en-US" sz="2900" dirty="0"/>
          </a:p>
        </p:txBody>
      </p:sp>
      <p:pic>
        <p:nvPicPr>
          <p:cNvPr id="3" name="Picture 2"/>
          <p:cNvPicPr>
            <a:picLocks noChangeAspect="1"/>
          </p:cNvPicPr>
          <p:nvPr/>
        </p:nvPicPr>
        <p:blipFill>
          <a:blip r:embed="rId2"/>
          <a:stretch>
            <a:fillRect/>
          </a:stretch>
        </p:blipFill>
        <p:spPr>
          <a:xfrm>
            <a:off x="1868189" y="1219200"/>
            <a:ext cx="5407621" cy="55356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121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dirty="0" smtClean="0">
                <a:solidFill>
                  <a:schemeClr val="tx2"/>
                </a:solidFill>
              </a:rPr>
              <a:t>The Quiz!</a:t>
            </a:r>
            <a:endParaRPr lang="en-US" dirty="0">
              <a:solidFill>
                <a:schemeClr val="tx2"/>
              </a:solidFill>
            </a:endParaRPr>
          </a:p>
        </p:txBody>
      </p:sp>
      <p:sp>
        <p:nvSpPr>
          <p:cNvPr id="6" name="Rectangle 5"/>
          <p:cNvSpPr/>
          <p:nvPr/>
        </p:nvSpPr>
        <p:spPr>
          <a:xfrm>
            <a:off x="685800" y="1066800"/>
            <a:ext cx="8001000" cy="5355312"/>
          </a:xfrm>
          <a:prstGeom prst="rect">
            <a:avLst/>
          </a:prstGeom>
          <a:ln>
            <a:noFill/>
          </a:ln>
        </p:spPr>
        <p:txBody>
          <a:bodyPr wrap="square">
            <a:spAutoFit/>
          </a:bodyPr>
          <a:lstStyle/>
          <a:p>
            <a:r>
              <a:rPr lang="en-US" dirty="0"/>
              <a:t>Members of the minority group are not allowed to be civil servants.</a:t>
            </a:r>
          </a:p>
          <a:p>
            <a:r>
              <a:rPr lang="en-US" dirty="0" smtClean="0">
                <a:solidFill>
                  <a:schemeClr val="bg1">
                    <a:lumMod val="95000"/>
                    <a:lumOff val="5000"/>
                  </a:schemeClr>
                </a:solidFill>
              </a:rPr>
              <a:t>Nazi </a:t>
            </a:r>
            <a:r>
              <a:rPr lang="en-US" dirty="0">
                <a:solidFill>
                  <a:schemeClr val="bg1">
                    <a:lumMod val="95000"/>
                    <a:lumOff val="5000"/>
                  </a:schemeClr>
                </a:solidFill>
              </a:rPr>
              <a:t>Germany</a:t>
            </a:r>
          </a:p>
          <a:p>
            <a:r>
              <a:rPr lang="en-US" dirty="0"/>
              <a:t> </a:t>
            </a:r>
          </a:p>
          <a:p>
            <a:r>
              <a:rPr lang="en-US" dirty="0"/>
              <a:t>Members of the majority and minority groups may not be served food in the same establishment unless their respective seating areas are separated by a solid partition at least seven feet in height.</a:t>
            </a:r>
          </a:p>
          <a:p>
            <a:r>
              <a:rPr lang="en-US" dirty="0" smtClean="0">
                <a:solidFill>
                  <a:schemeClr val="bg1">
                    <a:lumMod val="95000"/>
                    <a:lumOff val="5000"/>
                  </a:schemeClr>
                </a:solidFill>
              </a:rPr>
              <a:t>U.S</a:t>
            </a:r>
            <a:r>
              <a:rPr lang="en-US" dirty="0">
                <a:solidFill>
                  <a:schemeClr val="bg1">
                    <a:lumMod val="95000"/>
                    <a:lumOff val="5000"/>
                  </a:schemeClr>
                </a:solidFill>
              </a:rPr>
              <a:t>. - </a:t>
            </a:r>
            <a:r>
              <a:rPr lang="en-US" dirty="0" smtClean="0">
                <a:solidFill>
                  <a:schemeClr val="bg1">
                    <a:lumMod val="95000"/>
                    <a:lumOff val="5000"/>
                  </a:schemeClr>
                </a:solidFill>
              </a:rPr>
              <a:t>Alabama</a:t>
            </a:r>
            <a:endParaRPr lang="en-US" dirty="0">
              <a:solidFill>
                <a:schemeClr val="bg1">
                  <a:lumMod val="95000"/>
                  <a:lumOff val="5000"/>
                </a:schemeClr>
              </a:solidFill>
            </a:endParaRPr>
          </a:p>
          <a:p>
            <a:r>
              <a:rPr lang="en-US" dirty="0"/>
              <a:t> </a:t>
            </a:r>
          </a:p>
          <a:p>
            <a:r>
              <a:rPr lang="en-US" dirty="0"/>
              <a:t>Separate telephone booths may be required for members of the majority group and members of the minority group in any locality upon receipt of complaints.</a:t>
            </a:r>
          </a:p>
          <a:p>
            <a:r>
              <a:rPr lang="en-US" dirty="0">
                <a:solidFill>
                  <a:schemeClr val="bg1"/>
                </a:solidFill>
              </a:rPr>
              <a:t>U.S. - Oklahoma</a:t>
            </a:r>
          </a:p>
          <a:p>
            <a:r>
              <a:rPr lang="en-US" dirty="0"/>
              <a:t> </a:t>
            </a:r>
          </a:p>
          <a:p>
            <a:r>
              <a:rPr lang="en-US" dirty="0"/>
              <a:t>Anyone found guilty of printing, publishing, or circulating materials advocating social equality may be fined and/or imprisoned.  </a:t>
            </a:r>
          </a:p>
          <a:p>
            <a:r>
              <a:rPr lang="en-US" dirty="0">
                <a:solidFill>
                  <a:schemeClr val="bg1"/>
                </a:solidFill>
              </a:rPr>
              <a:t>U.S. - Mississippi</a:t>
            </a:r>
          </a:p>
          <a:p>
            <a:endParaRPr lang="en-US" dirty="0">
              <a:solidFill>
                <a:schemeClr val="bg1">
                  <a:lumMod val="95000"/>
                  <a:lumOff val="5000"/>
                </a:schemeClr>
              </a:solidFill>
            </a:endParaRPr>
          </a:p>
          <a:p>
            <a:r>
              <a:rPr lang="en-US" dirty="0"/>
              <a:t>Members of the minority group are not citizens of the nation, nor may they exercise the right to vote. </a:t>
            </a:r>
          </a:p>
          <a:p>
            <a:r>
              <a:rPr lang="en-US" dirty="0">
                <a:solidFill>
                  <a:schemeClr val="bg1">
                    <a:lumMod val="95000"/>
                    <a:lumOff val="5000"/>
                  </a:schemeClr>
                </a:solidFill>
              </a:rPr>
              <a:t>Nazi Germany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807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04800" y="90640"/>
            <a:ext cx="8610599" cy="673633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0950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normAutofit fontScale="90000"/>
          </a:bodyPr>
          <a:lstStyle/>
          <a:p>
            <a:pPr algn="ctr"/>
            <a:r>
              <a:rPr lang="en-US" sz="3600" b="1" dirty="0" smtClean="0"/>
              <a:t>Did Americans see the connection? </a:t>
            </a:r>
            <a:r>
              <a:rPr lang="en-US" sz="3600" dirty="0" smtClean="0"/>
              <a:t/>
            </a:r>
            <a:br>
              <a:rPr lang="en-US" sz="3600" dirty="0" smtClean="0"/>
            </a:br>
            <a:r>
              <a:rPr lang="en-US" sz="2900" dirty="0" smtClean="0"/>
              <a:t>Use the Poster Analysis Worksheet to Determine your Response</a:t>
            </a:r>
            <a:endParaRPr lang="en-US" sz="2900" dirty="0"/>
          </a:p>
        </p:txBody>
      </p:sp>
      <p:pic>
        <p:nvPicPr>
          <p:cNvPr id="3" name="Picture 2"/>
          <p:cNvPicPr>
            <a:picLocks noChangeAspect="1"/>
          </p:cNvPicPr>
          <p:nvPr/>
        </p:nvPicPr>
        <p:blipFill>
          <a:blip r:embed="rId2"/>
          <a:stretch>
            <a:fillRect/>
          </a:stretch>
        </p:blipFill>
        <p:spPr>
          <a:xfrm>
            <a:off x="1868189" y="1219200"/>
            <a:ext cx="5407621" cy="55356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8123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Autofit/>
          </a:bodyPr>
          <a:lstStyle/>
          <a:p>
            <a:pPr algn="ctr"/>
            <a:r>
              <a:rPr lang="en-US" sz="4400" b="1" dirty="0" smtClean="0">
                <a:solidFill>
                  <a:schemeClr val="tx1"/>
                </a:solidFill>
              </a:rPr>
              <a:t>Did Germans see the connection?</a:t>
            </a:r>
            <a:endParaRPr lang="en-US" sz="4400" b="1" dirty="0">
              <a:solidFill>
                <a:schemeClr val="tx1"/>
              </a:solidFill>
            </a:endParaRPr>
          </a:p>
        </p:txBody>
      </p:sp>
      <p:sp>
        <p:nvSpPr>
          <p:cNvPr id="3" name="Rectangle 2"/>
          <p:cNvSpPr/>
          <p:nvPr/>
        </p:nvSpPr>
        <p:spPr>
          <a:xfrm>
            <a:off x="3276600" y="1295400"/>
            <a:ext cx="5257800" cy="5078313"/>
          </a:xfrm>
          <a:prstGeom prst="rect">
            <a:avLst/>
          </a:prstGeom>
        </p:spPr>
        <p:txBody>
          <a:bodyPr wrap="square">
            <a:spAutoFit/>
          </a:bodyPr>
          <a:lstStyle/>
          <a:p>
            <a:r>
              <a:rPr lang="en-US" sz="2400" dirty="0" smtClean="0"/>
              <a:t>“The </a:t>
            </a:r>
            <a:r>
              <a:rPr lang="en-US" sz="2400" dirty="0"/>
              <a:t>Third Reich has been the target of its mockery, hatred, lies, and slander since 30 January 1933, especially from that part controlled by the Jews. The American press takes particular pleasure in criticizing Germany on grounds of humanitarianism, civilization, human rights, and culture. It has every right to do so. Its humanity is shown in most vivid form by </a:t>
            </a:r>
            <a:r>
              <a:rPr lang="en-US" sz="2400" dirty="0" err="1"/>
              <a:t>lynchings</a:t>
            </a:r>
            <a:r>
              <a:rPr lang="en-US" sz="2400" dirty="0" smtClean="0"/>
              <a:t>.” </a:t>
            </a:r>
          </a:p>
          <a:p>
            <a:endParaRPr lang="en-US" sz="2000" dirty="0" smtClean="0"/>
          </a:p>
          <a:p>
            <a:pPr algn="r"/>
            <a:r>
              <a:rPr lang="en-US" sz="2000" dirty="0" smtClean="0"/>
              <a:t>Joseph Goebbels</a:t>
            </a:r>
          </a:p>
          <a:p>
            <a:pPr algn="r"/>
            <a:r>
              <a:rPr lang="en-US" sz="2000" dirty="0" smtClean="0"/>
              <a:t>21 January 1939</a:t>
            </a: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447800"/>
            <a:ext cx="2667000" cy="38186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TextBox 3"/>
          <p:cNvSpPr txBox="1"/>
          <p:nvPr/>
        </p:nvSpPr>
        <p:spPr>
          <a:xfrm>
            <a:off x="565245" y="5407671"/>
            <a:ext cx="5290782" cy="1200329"/>
          </a:xfrm>
          <a:prstGeom prst="rect">
            <a:avLst/>
          </a:prstGeom>
          <a:noFill/>
          <a:ln w="57150">
            <a:solidFill>
              <a:schemeClr val="tx1"/>
            </a:solidFill>
          </a:ln>
        </p:spPr>
        <p:txBody>
          <a:bodyPr wrap="square" rtlCol="0">
            <a:spAutoFit/>
          </a:bodyPr>
          <a:lstStyle/>
          <a:p>
            <a:pPr algn="ctr"/>
            <a:r>
              <a:rPr lang="en-US" dirty="0" smtClean="0"/>
              <a:t>In your notes, write who you think the author is referring to in the quote? Based on what you have learned in this presentation, do you agree or disagree? Use evidence to defend your response.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9594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3313" y="685800"/>
            <a:ext cx="3636058" cy="5257800"/>
          </a:xfrm>
        </p:spPr>
        <p:txBody>
          <a:bodyPr anchor="t">
            <a:normAutofit fontScale="90000"/>
          </a:bodyPr>
          <a:lstStyle/>
          <a:p>
            <a:pPr algn="ctr"/>
            <a:r>
              <a:rPr lang="en-US" b="1" dirty="0" smtClean="0">
                <a:solidFill>
                  <a:schemeClr val="tx1"/>
                </a:solidFill>
              </a:rPr>
              <a:t>The Reality of Life for Colored People In the United States</a:t>
            </a:r>
            <a:br>
              <a:rPr lang="en-US" b="1" dirty="0" smtClean="0">
                <a:solidFill>
                  <a:schemeClr val="tx1"/>
                </a:solidFill>
              </a:rPr>
            </a:br>
            <a:r>
              <a:rPr lang="en-US" b="1" dirty="0">
                <a:solidFill>
                  <a:schemeClr val="tx1"/>
                </a:solidFill>
              </a:rPr>
              <a:t/>
            </a:r>
            <a:br>
              <a:rPr lang="en-US" b="1" dirty="0">
                <a:solidFill>
                  <a:schemeClr val="tx1"/>
                </a:solidFill>
              </a:rPr>
            </a:br>
            <a:r>
              <a:rPr lang="en-US" b="1" dirty="0" smtClean="0">
                <a:solidFill>
                  <a:schemeClr val="tx1"/>
                </a:solidFill>
              </a:rPr>
              <a:t/>
            </a:r>
            <a:br>
              <a:rPr lang="en-US" b="1" dirty="0" smtClean="0">
                <a:solidFill>
                  <a:schemeClr val="tx1"/>
                </a:solidFill>
              </a:rPr>
            </a:br>
            <a:r>
              <a:rPr lang="en-US" b="1" dirty="0">
                <a:solidFill>
                  <a:schemeClr val="tx1"/>
                </a:solidFill>
              </a:rPr>
              <a:t/>
            </a:r>
            <a:br>
              <a:rPr lang="en-US" b="1" dirty="0">
                <a:solidFill>
                  <a:schemeClr val="tx1"/>
                </a:solidFill>
              </a:rPr>
            </a:br>
            <a:endParaRPr lang="en-US" sz="22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91000" y="304800"/>
            <a:ext cx="4953000" cy="6633482"/>
          </a:xfrm>
          <a:prstGeom prst="rect">
            <a:avLst/>
          </a:prstGeom>
        </p:spPr>
      </p:pic>
      <p:pic>
        <p:nvPicPr>
          <p:cNvPr id="4" name="Picture 3"/>
          <p:cNvPicPr>
            <a:picLocks noChangeAspect="1"/>
          </p:cNvPicPr>
          <p:nvPr/>
        </p:nvPicPr>
        <p:blipFill>
          <a:blip r:embed="rId3"/>
          <a:stretch>
            <a:fillRect/>
          </a:stretch>
        </p:blipFill>
        <p:spPr>
          <a:xfrm>
            <a:off x="0" y="3451707"/>
            <a:ext cx="4462685" cy="22655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744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76200" y="971961"/>
            <a:ext cx="5993347" cy="4572000"/>
          </a:xfrm>
          <a:prstGeom prst="rect">
            <a:avLst/>
          </a:prstGeom>
        </p:spPr>
      </p:pic>
      <p:sp>
        <p:nvSpPr>
          <p:cNvPr id="6" name="Title 1"/>
          <p:cNvSpPr>
            <a:spLocks noGrp="1"/>
          </p:cNvSpPr>
          <p:nvPr>
            <p:ph type="title"/>
          </p:nvPr>
        </p:nvSpPr>
        <p:spPr>
          <a:xfrm>
            <a:off x="76200" y="209961"/>
            <a:ext cx="9067800" cy="552039"/>
          </a:xfrm>
        </p:spPr>
        <p:txBody>
          <a:bodyPr>
            <a:normAutofit fontScale="90000"/>
          </a:bodyPr>
          <a:lstStyle/>
          <a:p>
            <a:pPr algn="ctr"/>
            <a:r>
              <a:rPr lang="en-US" sz="3100" b="1" dirty="0" smtClean="0"/>
              <a:t>From before World War II to the Twenty-first Century</a:t>
            </a:r>
            <a:endParaRPr lang="en-US" sz="2900" dirty="0"/>
          </a:p>
        </p:txBody>
      </p:sp>
      <p:pic>
        <p:nvPicPr>
          <p:cNvPr id="7" name="Picture 6">
            <a:hlinkClick r:id="rId3"/>
          </p:cNvPr>
          <p:cNvPicPr>
            <a:picLocks noChangeAspect="1"/>
          </p:cNvPicPr>
          <p:nvPr/>
        </p:nvPicPr>
        <p:blipFill>
          <a:blip r:embed="rId4"/>
          <a:stretch>
            <a:fillRect/>
          </a:stretch>
        </p:blipFill>
        <p:spPr>
          <a:xfrm>
            <a:off x="2438400" y="1501606"/>
            <a:ext cx="6705600" cy="53518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8278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903259" y="1828800"/>
            <a:ext cx="4800600" cy="4267200"/>
          </a:xfrm>
        </p:spPr>
        <p:txBody>
          <a:bodyPr>
            <a:normAutofit fontScale="90000"/>
          </a:bodyPr>
          <a:lstStyle/>
          <a:p>
            <a:pPr algn="ctr"/>
            <a:r>
              <a:rPr lang="en-US" dirty="0" smtClean="0"/>
              <a:t/>
            </a:r>
            <a:br>
              <a:rPr lang="en-US" dirty="0" smtClean="0"/>
            </a:br>
            <a:r>
              <a:rPr lang="en-US" b="1" u="sng" dirty="0" smtClean="0"/>
              <a:t>Writing Prompt</a:t>
            </a:r>
            <a:r>
              <a:rPr lang="en-US" sz="3600" b="1" u="sng" dirty="0" smtClean="0"/>
              <a:t>:</a:t>
            </a:r>
            <a:br>
              <a:rPr lang="en-US" sz="3600" b="1" u="sng" dirty="0" smtClean="0"/>
            </a:br>
            <a:r>
              <a:rPr lang="en-US" sz="3600" dirty="0"/>
              <a:t/>
            </a:r>
            <a:br>
              <a:rPr lang="en-US" sz="3600" dirty="0"/>
            </a:br>
            <a:r>
              <a:rPr lang="en-US" sz="3100" dirty="0" smtClean="0"/>
              <a:t>How much does our house still need cleaning?</a:t>
            </a:r>
            <a:br>
              <a:rPr lang="en-US" sz="3100" dirty="0" smtClean="0"/>
            </a:br>
            <a:r>
              <a:rPr lang="en-US" sz="2700" dirty="0" smtClean="0"/>
              <a:t>Use evidence from your notes and worksheets to support your response.</a:t>
            </a:r>
            <a:br>
              <a:rPr lang="en-US" sz="2700" dirty="0" smtClean="0"/>
            </a:br>
            <a:r>
              <a:rPr lang="en-US" sz="3100" dirty="0" smtClean="0"/>
              <a:t/>
            </a:r>
            <a:br>
              <a:rPr lang="en-US" sz="3100" dirty="0" smtClean="0"/>
            </a:br>
            <a:endParaRPr lang="en-US" sz="3100" dirty="0"/>
          </a:p>
        </p:txBody>
      </p:sp>
      <p:pic>
        <p:nvPicPr>
          <p:cNvPr id="2" name="Picture 1"/>
          <p:cNvPicPr>
            <a:picLocks noChangeAspect="1"/>
          </p:cNvPicPr>
          <p:nvPr/>
        </p:nvPicPr>
        <p:blipFill>
          <a:blip r:embed="rId2"/>
          <a:stretch>
            <a:fillRect/>
          </a:stretch>
        </p:blipFill>
        <p:spPr>
          <a:xfrm>
            <a:off x="609600" y="2362200"/>
            <a:ext cx="3498135" cy="4030214"/>
          </a:xfrm>
          <a:prstGeom prst="rect">
            <a:avLst/>
          </a:prstGeom>
        </p:spPr>
      </p:pic>
      <p:sp>
        <p:nvSpPr>
          <p:cNvPr id="6" name="Content Placeholder 2"/>
          <p:cNvSpPr>
            <a:spLocks noGrp="1"/>
          </p:cNvSpPr>
          <p:nvPr>
            <p:ph sz="half" idx="1"/>
          </p:nvPr>
        </p:nvSpPr>
        <p:spPr>
          <a:xfrm>
            <a:off x="381000" y="275086"/>
            <a:ext cx="8534400" cy="2819400"/>
          </a:xfrm>
        </p:spPr>
        <p:txBody>
          <a:bodyPr>
            <a:normAutofit/>
          </a:bodyPr>
          <a:lstStyle/>
          <a:p>
            <a:r>
              <a:rPr lang="en-US" sz="2800" dirty="0" smtClean="0">
                <a:solidFill>
                  <a:schemeClr val="bg1"/>
                </a:solidFill>
              </a:rPr>
              <a:t>Jim Crows and Nuremburg Laws are history. </a:t>
            </a:r>
          </a:p>
          <a:p>
            <a:r>
              <a:rPr lang="en-US" sz="2800" dirty="0" smtClean="0">
                <a:solidFill>
                  <a:schemeClr val="bg1"/>
                </a:solidFill>
              </a:rPr>
              <a:t>Many laws have brought an end to the era of </a:t>
            </a:r>
            <a:r>
              <a:rPr lang="en-US" sz="2800" dirty="0">
                <a:solidFill>
                  <a:schemeClr val="bg1"/>
                </a:solidFill>
              </a:rPr>
              <a:t>d</a:t>
            </a:r>
            <a:r>
              <a:rPr lang="en-US" sz="2800" dirty="0" smtClean="0">
                <a:solidFill>
                  <a:schemeClr val="bg1"/>
                </a:solidFill>
              </a:rPr>
              <a:t>e jure segregation in the United States of America and Europe.</a:t>
            </a:r>
            <a:endParaRPr lang="en-US" sz="28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12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06235" y="258658"/>
            <a:ext cx="4125022" cy="762000"/>
          </a:xfrm>
        </p:spPr>
        <p:txBody>
          <a:bodyPr>
            <a:noAutofit/>
          </a:bodyPr>
          <a:lstStyle/>
          <a:p>
            <a:pPr algn="ctr"/>
            <a:r>
              <a:rPr lang="en-US" sz="4800" b="1" dirty="0" smtClean="0"/>
              <a:t>Cornell Notes </a:t>
            </a:r>
            <a:endParaRPr lang="en-US" sz="4800" b="1" dirty="0"/>
          </a:p>
        </p:txBody>
      </p:sp>
      <p:pic>
        <p:nvPicPr>
          <p:cNvPr id="3" name="Picture 2"/>
          <p:cNvPicPr>
            <a:picLocks noChangeAspect="1"/>
          </p:cNvPicPr>
          <p:nvPr/>
        </p:nvPicPr>
        <p:blipFill>
          <a:blip r:embed="rId2"/>
          <a:stretch>
            <a:fillRect/>
          </a:stretch>
        </p:blipFill>
        <p:spPr>
          <a:xfrm>
            <a:off x="298294" y="1020658"/>
            <a:ext cx="8540905" cy="48467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107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72000"/>
          </a:xfrm>
        </p:spPr>
        <p:txBody>
          <a:bodyPr>
            <a:noAutofit/>
          </a:bodyPr>
          <a:lstStyle/>
          <a:p>
            <a:r>
              <a:rPr lang="en-US" sz="2400" dirty="0" smtClean="0"/>
              <a:t>Beginning immediately after the American Civil War (1865), Black Codes were attempts by Southern States to continue the suppression of Black freedmen.</a:t>
            </a:r>
          </a:p>
          <a:p>
            <a:endParaRPr lang="en-US" sz="1600" dirty="0" smtClean="0"/>
          </a:p>
          <a:p>
            <a:r>
              <a:rPr lang="en-US" sz="2400" dirty="0" smtClean="0"/>
              <a:t>Vagrancy was deemed to be illegal in almost all Black Codes and convictions would result in a term of hard labor, essentially a new form of slavery.</a:t>
            </a:r>
          </a:p>
          <a:p>
            <a:pPr marL="0" indent="0">
              <a:buNone/>
            </a:pPr>
            <a:endParaRPr lang="en-US" sz="1600" dirty="0" smtClean="0"/>
          </a:p>
          <a:p>
            <a:r>
              <a:rPr lang="en-US" sz="2400" dirty="0" smtClean="0"/>
              <a:t>Marriage between whites and blacks was illegal.</a:t>
            </a:r>
          </a:p>
          <a:p>
            <a:endParaRPr lang="en-US" sz="1600" dirty="0" smtClean="0"/>
          </a:p>
          <a:p>
            <a:r>
              <a:rPr lang="en-US" sz="2400" dirty="0" smtClean="0"/>
              <a:t>Voting was limited to white males.</a:t>
            </a:r>
          </a:p>
          <a:p>
            <a:pPr marL="0" indent="0">
              <a:buNone/>
            </a:pPr>
            <a:endParaRPr lang="en-US" sz="1600" dirty="0" smtClean="0"/>
          </a:p>
          <a:p>
            <a:r>
              <a:rPr lang="en-US" sz="2400" dirty="0" smtClean="0"/>
              <a:t>Black servants’ contracts often made it illegal for them to quit before their contract was over.</a:t>
            </a:r>
            <a:endParaRPr lang="en-US" sz="2400" dirty="0"/>
          </a:p>
        </p:txBody>
      </p:sp>
      <p:sp>
        <p:nvSpPr>
          <p:cNvPr id="3" name="Title 2"/>
          <p:cNvSpPr>
            <a:spLocks noGrp="1"/>
          </p:cNvSpPr>
          <p:nvPr>
            <p:ph type="title"/>
          </p:nvPr>
        </p:nvSpPr>
        <p:spPr>
          <a:xfrm>
            <a:off x="228600" y="152400"/>
            <a:ext cx="8686800" cy="762000"/>
          </a:xfrm>
        </p:spPr>
        <p:txBody>
          <a:bodyPr>
            <a:normAutofit/>
          </a:bodyPr>
          <a:lstStyle/>
          <a:p>
            <a:r>
              <a:rPr lang="en-US" sz="3500" b="1" dirty="0" smtClean="0"/>
              <a:t>Black Codes </a:t>
            </a:r>
            <a:r>
              <a:rPr lang="en-US" sz="3500" dirty="0" smtClean="0"/>
              <a:t>– the precursor to Jim Crow Laws</a:t>
            </a:r>
            <a:endParaRPr lang="en-US" sz="35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81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39"/>
            <a:ext cx="8229600" cy="609600"/>
          </a:xfrm>
        </p:spPr>
        <p:txBody>
          <a:bodyPr>
            <a:noAutofit/>
          </a:bodyPr>
          <a:lstStyle/>
          <a:p>
            <a:pPr algn="ctr"/>
            <a:r>
              <a:rPr lang="en-US" sz="4400" b="1" dirty="0" smtClean="0"/>
              <a:t>America’s Segregation Timeline</a:t>
            </a:r>
            <a:endParaRPr lang="en-US" sz="4400" b="1" dirty="0"/>
          </a:p>
        </p:txBody>
      </p:sp>
      <p:sp>
        <p:nvSpPr>
          <p:cNvPr id="3" name="TextBox 2"/>
          <p:cNvSpPr txBox="1"/>
          <p:nvPr/>
        </p:nvSpPr>
        <p:spPr>
          <a:xfrm>
            <a:off x="457200" y="856357"/>
            <a:ext cx="8382000" cy="6001643"/>
          </a:xfrm>
          <a:prstGeom prst="rect">
            <a:avLst/>
          </a:prstGeom>
          <a:noFill/>
        </p:spPr>
        <p:txBody>
          <a:bodyPr wrap="square" rtlCol="0">
            <a:spAutoFit/>
          </a:bodyPr>
          <a:lstStyle/>
          <a:p>
            <a:r>
              <a:rPr lang="en-US" sz="2400" b="1" u="sng" dirty="0" smtClean="0"/>
              <a:t>1865-1866</a:t>
            </a:r>
            <a:r>
              <a:rPr lang="en-US" sz="2400" b="1" dirty="0" smtClean="0"/>
              <a:t>: </a:t>
            </a:r>
            <a:r>
              <a:rPr lang="en-US" sz="2400" dirty="0" smtClean="0"/>
              <a:t>Black Codes are instituted in the Southern States.</a:t>
            </a:r>
          </a:p>
          <a:p>
            <a:endParaRPr lang="en-US" sz="2400" dirty="0" smtClean="0"/>
          </a:p>
          <a:p>
            <a:r>
              <a:rPr lang="en-US" sz="2400" b="1" u="sng" dirty="0" smtClean="0"/>
              <a:t>July 9</a:t>
            </a:r>
            <a:r>
              <a:rPr lang="en-US" sz="2400" b="1" u="sng" baseline="30000" dirty="0" smtClean="0"/>
              <a:t>th</a:t>
            </a:r>
            <a:r>
              <a:rPr lang="en-US" sz="2400" b="1" u="sng" dirty="0" smtClean="0"/>
              <a:t> 1868:</a:t>
            </a:r>
            <a:r>
              <a:rPr lang="en-US" sz="2400" dirty="0" smtClean="0"/>
              <a:t>  14</a:t>
            </a:r>
            <a:r>
              <a:rPr lang="en-US" sz="2400" baseline="30000" dirty="0" smtClean="0"/>
              <a:t>th</a:t>
            </a:r>
            <a:r>
              <a:rPr lang="en-US" sz="2400" dirty="0" smtClean="0"/>
              <a:t> Amendment adopted guarantying the right to vote to all males age 21 and older, regardless of race, as well as equal status to males of all race under the law.</a:t>
            </a:r>
          </a:p>
          <a:p>
            <a:endParaRPr lang="en-US" sz="2400" dirty="0" smtClean="0"/>
          </a:p>
          <a:p>
            <a:r>
              <a:rPr lang="en-US" sz="2400" b="1" u="sng" dirty="0" smtClean="0"/>
              <a:t>1868</a:t>
            </a:r>
            <a:r>
              <a:rPr lang="en-US" sz="2400" b="1" dirty="0" smtClean="0"/>
              <a:t>: </a:t>
            </a:r>
            <a:r>
              <a:rPr lang="en-US" sz="2400" dirty="0" smtClean="0"/>
              <a:t>Most states’ Black Codes have been repealed.</a:t>
            </a:r>
          </a:p>
          <a:p>
            <a:endParaRPr lang="en-US" sz="2400" dirty="0" smtClean="0"/>
          </a:p>
          <a:p>
            <a:r>
              <a:rPr lang="en-US" sz="2400" b="1" u="sng" dirty="0" smtClean="0"/>
              <a:t>1877</a:t>
            </a:r>
            <a:r>
              <a:rPr lang="en-US" sz="2400" b="1" dirty="0" smtClean="0"/>
              <a:t>: </a:t>
            </a:r>
            <a:r>
              <a:rPr lang="en-US" sz="2400" dirty="0" smtClean="0"/>
              <a:t>Northern interest in the rights of freedmen has waned. </a:t>
            </a:r>
          </a:p>
          <a:p>
            <a:pPr algn="ctr"/>
            <a:r>
              <a:rPr lang="en-US" sz="2400" i="1" dirty="0" smtClean="0"/>
              <a:t>The Jim Crow Era  begins.</a:t>
            </a:r>
          </a:p>
          <a:p>
            <a:endParaRPr lang="en-US" sz="2400" dirty="0" smtClean="0"/>
          </a:p>
          <a:p>
            <a:r>
              <a:rPr lang="en-US" sz="2400" b="1" u="sng" dirty="0" smtClean="0"/>
              <a:t>1890’s</a:t>
            </a:r>
            <a:r>
              <a:rPr lang="en-US" sz="2400" b="1" dirty="0" smtClean="0"/>
              <a:t>: </a:t>
            </a:r>
            <a:r>
              <a:rPr lang="en-US" sz="2400" dirty="0" smtClean="0"/>
              <a:t>Jim Crow Laws bring de jure segregation continues across South.</a:t>
            </a:r>
          </a:p>
          <a:p>
            <a:endParaRPr lang="en-US" sz="2400" dirty="0" smtClean="0"/>
          </a:p>
          <a:p>
            <a:r>
              <a:rPr lang="en-US" sz="2400" b="1" u="sng" dirty="0" smtClean="0"/>
              <a:t>1910</a:t>
            </a:r>
            <a:r>
              <a:rPr lang="en-US" sz="2400" b="1" dirty="0" smtClean="0"/>
              <a:t>: </a:t>
            </a:r>
            <a:r>
              <a:rPr lang="en-US" sz="2400" dirty="0" smtClean="0"/>
              <a:t>Southern States have excluded blacks from voting.</a:t>
            </a:r>
          </a:p>
          <a:p>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4154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rmAutofit fontScale="85000" lnSpcReduction="10000"/>
          </a:bodyPr>
          <a:lstStyle/>
          <a:p>
            <a:r>
              <a:rPr lang="en-US" sz="3200" dirty="0"/>
              <a:t>These laws were common throughout the South and as far west as Wyoming and as far north as Maryland. </a:t>
            </a:r>
            <a:endParaRPr lang="en-US" sz="3200" dirty="0" smtClean="0"/>
          </a:p>
          <a:p>
            <a:endParaRPr lang="en-US" sz="3200" dirty="0"/>
          </a:p>
          <a:p>
            <a:r>
              <a:rPr lang="en-US" sz="3200" dirty="0" smtClean="0"/>
              <a:t>They banned and nullified interracial marriages.</a:t>
            </a:r>
          </a:p>
          <a:p>
            <a:endParaRPr lang="en-US" sz="1600" dirty="0" smtClean="0"/>
          </a:p>
          <a:p>
            <a:r>
              <a:rPr lang="en-US" sz="3200" dirty="0" smtClean="0"/>
              <a:t>They segregated nearly all public places, from cafes and wineries to schools and public bathrooms. </a:t>
            </a:r>
          </a:p>
          <a:p>
            <a:endParaRPr lang="en-US" sz="1600" dirty="0" smtClean="0"/>
          </a:p>
          <a:p>
            <a:r>
              <a:rPr lang="en-US" sz="3200" dirty="0" smtClean="0"/>
              <a:t>Blacks were often allowed no or restricted interaction with white females, while whites of both sexes were allowed to refuse interaction or services to blacks.</a:t>
            </a:r>
          </a:p>
        </p:txBody>
      </p:sp>
      <p:sp>
        <p:nvSpPr>
          <p:cNvPr id="3" name="Title 2"/>
          <p:cNvSpPr>
            <a:spLocks noGrp="1"/>
          </p:cNvSpPr>
          <p:nvPr>
            <p:ph type="title"/>
          </p:nvPr>
        </p:nvSpPr>
        <p:spPr>
          <a:xfrm>
            <a:off x="457200" y="152400"/>
            <a:ext cx="8229600" cy="762000"/>
          </a:xfrm>
        </p:spPr>
        <p:txBody>
          <a:bodyPr>
            <a:normAutofit/>
          </a:bodyPr>
          <a:lstStyle/>
          <a:p>
            <a:pPr algn="ctr"/>
            <a:r>
              <a:rPr lang="en-US" sz="4400" b="1" dirty="0" smtClean="0"/>
              <a:t>Jim Crow Laws</a:t>
            </a:r>
            <a:endParaRPr lang="en-US" sz="4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47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229600" cy="5562600"/>
          </a:xfrm>
        </p:spPr>
        <p:txBody>
          <a:bodyPr>
            <a:normAutofit/>
          </a:bodyPr>
          <a:lstStyle/>
          <a:p>
            <a:r>
              <a:rPr lang="en-US" sz="3200" dirty="0" smtClean="0"/>
              <a:t>Through a mix of poll taxes, literacy tests, and grandfather clause blacks are almost universally denied the right to vote. </a:t>
            </a:r>
          </a:p>
          <a:p>
            <a:endParaRPr lang="en-US" sz="3200" dirty="0"/>
          </a:p>
          <a:p>
            <a:r>
              <a:rPr lang="en-US" sz="3200" dirty="0" smtClean="0"/>
              <a:t>This is in spite of the 14</a:t>
            </a:r>
            <a:r>
              <a:rPr lang="en-US" sz="3200" baseline="30000" dirty="0" smtClean="0"/>
              <a:t>th</a:t>
            </a:r>
            <a:r>
              <a:rPr lang="en-US" sz="3200" dirty="0" smtClean="0"/>
              <a:t> Amendment, the entire purpose of which was to protect against racist voting practices such as these.</a:t>
            </a:r>
          </a:p>
        </p:txBody>
      </p:sp>
      <p:sp>
        <p:nvSpPr>
          <p:cNvPr id="3" name="Title 2"/>
          <p:cNvSpPr>
            <a:spLocks noGrp="1"/>
          </p:cNvSpPr>
          <p:nvPr>
            <p:ph type="title"/>
          </p:nvPr>
        </p:nvSpPr>
        <p:spPr>
          <a:xfrm>
            <a:off x="457200" y="152400"/>
            <a:ext cx="8229600" cy="762000"/>
          </a:xfrm>
        </p:spPr>
        <p:txBody>
          <a:bodyPr>
            <a:normAutofit/>
          </a:bodyPr>
          <a:lstStyle/>
          <a:p>
            <a:pPr algn="ctr"/>
            <a:r>
              <a:rPr lang="en-US" sz="4400" b="1" dirty="0" smtClean="0"/>
              <a:t>Jim Crow Laws</a:t>
            </a:r>
            <a:endParaRPr lang="en-US" sz="4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846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76" y="4267200"/>
            <a:ext cx="8610600" cy="2438400"/>
          </a:xfrm>
        </p:spPr>
        <p:txBody>
          <a:bodyPr>
            <a:noAutofit/>
          </a:bodyPr>
          <a:lstStyle/>
          <a:p>
            <a:pPr eaLnBrk="1" hangingPunct="1">
              <a:spcBef>
                <a:spcPts val="600"/>
              </a:spcBef>
              <a:spcAft>
                <a:spcPts val="600"/>
              </a:spcAft>
            </a:pPr>
            <a:r>
              <a:rPr lang="en-US" altLang="en-US" sz="2800" b="1" u="sng" dirty="0" smtClean="0">
                <a:latin typeface="Calibri" panose="020F0502020204030204" pitchFamily="34" charset="0"/>
              </a:rPr>
              <a:t>Segregation of Jews within Germany / Removal of Jewish influence: 1933-1936+</a:t>
            </a:r>
          </a:p>
          <a:p>
            <a:pPr eaLnBrk="1" hangingPunct="1">
              <a:spcBef>
                <a:spcPts val="600"/>
              </a:spcBef>
              <a:spcAft>
                <a:spcPts val="600"/>
              </a:spcAft>
            </a:pPr>
            <a:endParaRPr lang="en-US" altLang="en-US" sz="2800" dirty="0" smtClean="0">
              <a:latin typeface="Calibri" panose="020F0502020204030204" pitchFamily="34" charset="0"/>
            </a:endParaRPr>
          </a:p>
        </p:txBody>
      </p:sp>
      <p:pic>
        <p:nvPicPr>
          <p:cNvPr id="17412" name="Picture 2"/>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3943" r="341"/>
          <a:stretch/>
        </p:blipFill>
        <p:spPr bwMode="auto">
          <a:xfrm>
            <a:off x="381000" y="304800"/>
            <a:ext cx="5334000" cy="248845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7410" name="Title 1"/>
          <p:cNvSpPr>
            <a:spLocks noGrp="1"/>
          </p:cNvSpPr>
          <p:nvPr>
            <p:ph type="title"/>
          </p:nvPr>
        </p:nvSpPr>
        <p:spPr>
          <a:xfrm>
            <a:off x="1676400" y="3581400"/>
            <a:ext cx="5638800" cy="685800"/>
          </a:xfrm>
        </p:spPr>
        <p:txBody>
          <a:bodyPr>
            <a:noAutofit/>
          </a:bodyPr>
          <a:lstStyle/>
          <a:p>
            <a:pPr algn="ctr" eaLnBrk="1" hangingPunct="1"/>
            <a:r>
              <a:rPr lang="en-US" altLang="en-US" sz="4800" b="1" dirty="0" smtClean="0">
                <a:solidFill>
                  <a:schemeClr val="tx1"/>
                </a:solidFill>
                <a:latin typeface="Calibri" panose="020F0502020204030204" pitchFamily="34" charset="0"/>
              </a:rPr>
              <a:t>The Four Stages of the Holocaust: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796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7003</TotalTime>
  <Words>1435</Words>
  <Application>Microsoft Macintosh PowerPoint</Application>
  <PresentationFormat>On-screen Show (4:3)</PresentationFormat>
  <Paragraphs>137</Paragraphs>
  <Slides>35</Slides>
  <Notes>0</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Paper</vt:lpstr>
      <vt:lpstr>The Prejudice of Jim Crow and the Holocaust </vt:lpstr>
      <vt:lpstr>The Quiz!</vt:lpstr>
      <vt:lpstr>The Quiz!</vt:lpstr>
      <vt:lpstr>Cornell Notes </vt:lpstr>
      <vt:lpstr>Black Codes – the precursor to Jim Crow Laws</vt:lpstr>
      <vt:lpstr>America’s Segregation Timeline</vt:lpstr>
      <vt:lpstr>Jim Crow Laws</vt:lpstr>
      <vt:lpstr>Jim Crow Laws</vt:lpstr>
      <vt:lpstr>The Four Stages of the Holocaust: </vt:lpstr>
      <vt:lpstr>Slide 10</vt:lpstr>
      <vt:lpstr>The Four Stages of the Holocaust: </vt:lpstr>
      <vt:lpstr>Experiencing the Four Stages of the Holocaust Complete the Sound Recording Analysis Worksheet while Listening</vt:lpstr>
      <vt:lpstr>Slide 13</vt:lpstr>
      <vt:lpstr>Experiencing the Four Stages of the Holocaust Complete the Sound Recording Analysis Worksheet while Listening</vt:lpstr>
      <vt:lpstr>The Four Stages of the Holocaust: </vt:lpstr>
      <vt:lpstr>The Nuremberg Laws - 1935</vt:lpstr>
      <vt:lpstr>The Nuremberg Laws - 1935</vt:lpstr>
      <vt:lpstr>Slide 18</vt:lpstr>
      <vt:lpstr>Slide 19</vt:lpstr>
      <vt:lpstr>Slide 20</vt:lpstr>
      <vt:lpstr>Slide 21</vt:lpstr>
      <vt:lpstr>Slide 22</vt:lpstr>
      <vt:lpstr>Slide 23</vt:lpstr>
      <vt:lpstr>Slide 24</vt:lpstr>
      <vt:lpstr>Slide 25</vt:lpstr>
      <vt:lpstr>Slide 26</vt:lpstr>
      <vt:lpstr>Did Americans see the connection? Discuss with your shoulder partner – then think, pair, share</vt:lpstr>
      <vt:lpstr>Did Americans see the connection? Discuss with your face partner – think, pair, share</vt:lpstr>
      <vt:lpstr>Did Americans see the connection?  Use the Poster Analysis Worksheet to Determine your Response</vt:lpstr>
      <vt:lpstr>Slide 30</vt:lpstr>
      <vt:lpstr>Did Americans see the connection?  Use the Poster Analysis Worksheet to Determine your Response</vt:lpstr>
      <vt:lpstr>Did Germans see the connection?</vt:lpstr>
      <vt:lpstr>The Reality of Life for Colored People In the United States    </vt:lpstr>
      <vt:lpstr>From before World War II to the Twenty-first Century</vt:lpstr>
      <vt:lpstr> Writing Prompt:  How much does our house still need cleaning? Use evidence from your notes and worksheets to support your response.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Hitler, the Nazis and the Occult</dc:title>
  <dc:creator>Mitch Bloomer</dc:creator>
  <cp:lastModifiedBy>Lauren Granite</cp:lastModifiedBy>
  <cp:revision>148</cp:revision>
  <dcterms:created xsi:type="dcterms:W3CDTF">2015-07-06T07:56:52Z</dcterms:created>
  <dcterms:modified xsi:type="dcterms:W3CDTF">2015-07-06T07:57:14Z</dcterms:modified>
</cp:coreProperties>
</file>